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256" r:id="rId2"/>
    <p:sldId id="266" r:id="rId3"/>
    <p:sldId id="321" r:id="rId4"/>
    <p:sldId id="322" r:id="rId5"/>
    <p:sldId id="323" r:id="rId6"/>
    <p:sldId id="325" r:id="rId7"/>
    <p:sldId id="359" r:id="rId8"/>
    <p:sldId id="371" r:id="rId9"/>
    <p:sldId id="326" r:id="rId10"/>
    <p:sldId id="366" r:id="rId11"/>
    <p:sldId id="329" r:id="rId12"/>
    <p:sldId id="381" r:id="rId13"/>
    <p:sldId id="382" r:id="rId14"/>
    <p:sldId id="330" r:id="rId15"/>
    <p:sldId id="361" r:id="rId16"/>
    <p:sldId id="332" r:id="rId17"/>
    <p:sldId id="367" r:id="rId18"/>
    <p:sldId id="335" r:id="rId19"/>
    <p:sldId id="362" r:id="rId20"/>
    <p:sldId id="363" r:id="rId21"/>
    <p:sldId id="336" r:id="rId22"/>
    <p:sldId id="372" r:id="rId23"/>
    <p:sldId id="369" r:id="rId24"/>
    <p:sldId id="338" r:id="rId25"/>
    <p:sldId id="339" r:id="rId26"/>
    <p:sldId id="368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84" r:id="rId35"/>
    <p:sldId id="383" r:id="rId36"/>
    <p:sldId id="388" r:id="rId37"/>
    <p:sldId id="387" r:id="rId38"/>
    <p:sldId id="386" r:id="rId39"/>
    <p:sldId id="385" r:id="rId40"/>
    <p:sldId id="347" r:id="rId41"/>
    <p:sldId id="370" r:id="rId42"/>
    <p:sldId id="348" r:id="rId43"/>
    <p:sldId id="373" r:id="rId44"/>
    <p:sldId id="349" r:id="rId45"/>
    <p:sldId id="350" r:id="rId46"/>
    <p:sldId id="375" r:id="rId47"/>
    <p:sldId id="380" r:id="rId48"/>
    <p:sldId id="377" r:id="rId49"/>
    <p:sldId id="376" r:id="rId50"/>
    <p:sldId id="379" r:id="rId51"/>
    <p:sldId id="374" r:id="rId52"/>
    <p:sldId id="351" r:id="rId53"/>
    <p:sldId id="353" r:id="rId54"/>
    <p:sldId id="352" r:id="rId55"/>
    <p:sldId id="354" r:id="rId56"/>
    <p:sldId id="355" r:id="rId57"/>
    <p:sldId id="356" r:id="rId58"/>
    <p:sldId id="357" r:id="rId59"/>
    <p:sldId id="358" r:id="rId60"/>
    <p:sldId id="261" r:id="rId61"/>
    <p:sldId id="260" r:id="rId62"/>
  </p:sldIdLst>
  <p:sldSz cx="9144000" cy="5143500" type="screen16x9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6666"/>
    <a:srgbClr val="005BAC"/>
    <a:srgbClr val="464646"/>
    <a:srgbClr val="00D6B5"/>
    <a:srgbClr val="CCCCCC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503" autoAdjust="0"/>
  </p:normalViewPr>
  <p:slideViewPr>
    <p:cSldViewPr snapToGrid="0">
      <p:cViewPr varScale="1">
        <p:scale>
          <a:sx n="142" d="100"/>
          <a:sy n="142" d="100"/>
        </p:scale>
        <p:origin x="696" y="114"/>
      </p:cViewPr>
      <p:guideLst/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121" y="1279287"/>
            <a:ext cx="6139502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99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2600" y="1279525"/>
            <a:ext cx="6138863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0DB446D-31CE-4777-82DD-3036E372D50F}" type="slidenum">
              <a:rPr lang="zh-CN" altLang="en-US" smtClean="0">
                <a:latin typeface="Calibri" pitchFamily="34" charset="0"/>
              </a:rPr>
              <a:pPr eaLnBrk="1" hangingPunct="1"/>
              <a:t>3</a:t>
            </a:fld>
            <a:endParaRPr lang="zh-CN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682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2600" y="1279525"/>
            <a:ext cx="6138863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0DB446D-31CE-4777-82DD-3036E372D50F}" type="slidenum">
              <a:rPr lang="zh-CN" altLang="en-US" smtClean="0">
                <a:latin typeface="Calibri" pitchFamily="34" charset="0"/>
              </a:rPr>
              <a:pPr eaLnBrk="1" hangingPunct="1"/>
              <a:t>25</a:t>
            </a:fld>
            <a:endParaRPr lang="zh-CN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120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2600" y="1279525"/>
            <a:ext cx="6138863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0DB446D-31CE-4777-82DD-3036E372D50F}" type="slidenum">
              <a:rPr lang="zh-CN" altLang="en-US" smtClean="0">
                <a:latin typeface="Calibri" pitchFamily="34" charset="0"/>
              </a:rPr>
              <a:pPr eaLnBrk="1" hangingPunct="1"/>
              <a:t>26</a:t>
            </a:fld>
            <a:endParaRPr lang="zh-CN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67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2600" y="1279525"/>
            <a:ext cx="6138863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F3921E3-7F5A-4624-B51F-9849627DF95B}" type="slidenum">
              <a:rPr lang="zh-CN" altLang="en-US"/>
              <a:pPr eaLnBrk="1" hangingPunct="1">
                <a:spcBef>
                  <a:spcPct val="0"/>
                </a:spcBef>
              </a:pPr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181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2600" y="1279525"/>
            <a:ext cx="6138863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F3921E3-7F5A-4624-B51F-9849627DF95B}" type="slidenum">
              <a:rPr lang="zh-CN" altLang="en-US"/>
              <a:pPr eaLnBrk="1" hangingPunct="1">
                <a:spcBef>
                  <a:spcPct val="0"/>
                </a:spcBef>
              </a:pPr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847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2600" y="1279525"/>
            <a:ext cx="6138863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F3921E3-7F5A-4624-B51F-9849627DF95B}" type="slidenum">
              <a:rPr lang="zh-CN" altLang="en-US"/>
              <a:pPr eaLnBrk="1" hangingPunct="1">
                <a:spcBef>
                  <a:spcPct val="0"/>
                </a:spcBef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352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2600" y="1279525"/>
            <a:ext cx="6138863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F3921E3-7F5A-4624-B51F-9849627DF95B}" type="slidenum">
              <a:rPr lang="zh-CN" altLang="en-US"/>
              <a:pPr eaLnBrk="1" hangingPunct="1">
                <a:spcBef>
                  <a:spcPct val="0"/>
                </a:spcBef>
              </a:pPr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239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2600" y="1279525"/>
            <a:ext cx="6138863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F3921E3-7F5A-4624-B51F-9849627DF95B}" type="slidenum">
              <a:rPr lang="zh-CN" altLang="en-US"/>
              <a:pPr eaLnBrk="1" hangingPunct="1">
                <a:spcBef>
                  <a:spcPct val="0"/>
                </a:spcBef>
              </a:pPr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81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2600" y="1279525"/>
            <a:ext cx="6138863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F3921E3-7F5A-4624-B51F-9849627DF95B}" type="slidenum">
              <a:rPr lang="zh-CN" altLang="en-US"/>
              <a:pPr eaLnBrk="1" hangingPunct="1">
                <a:spcBef>
                  <a:spcPct val="0"/>
                </a:spcBef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516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2600" y="1279525"/>
            <a:ext cx="6138863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F3921E3-7F5A-4624-B51F-9849627DF95B}" type="slidenum">
              <a:rPr lang="zh-CN" altLang="en-US"/>
              <a:pPr eaLnBrk="1" hangingPunct="1">
                <a:spcBef>
                  <a:spcPct val="0"/>
                </a:spcBef>
              </a:pPr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031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2600" y="1279525"/>
            <a:ext cx="6138863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0DB446D-31CE-4777-82DD-3036E372D50F}" type="slidenum">
              <a:rPr lang="zh-CN" altLang="en-US" smtClean="0">
                <a:latin typeface="Calibri" pitchFamily="34" charset="0"/>
              </a:rPr>
              <a:pPr eaLnBrk="1" hangingPunct="1"/>
              <a:t>4</a:t>
            </a:fld>
            <a:endParaRPr lang="zh-CN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839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2600" y="1279525"/>
            <a:ext cx="6138863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0DB446D-31CE-4777-82DD-3036E372D50F}" type="slidenum">
              <a:rPr lang="zh-CN" altLang="en-US" smtClean="0">
                <a:latin typeface="Calibri" pitchFamily="34" charset="0"/>
              </a:rPr>
              <a:pPr eaLnBrk="1" hangingPunct="1"/>
              <a:t>5</a:t>
            </a:fld>
            <a:endParaRPr lang="zh-CN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318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2600" y="1279525"/>
            <a:ext cx="6138863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0DB446D-31CE-4777-82DD-3036E372D50F}" type="slidenum">
              <a:rPr lang="zh-CN" altLang="en-US" smtClean="0">
                <a:latin typeface="Calibri" pitchFamily="34" charset="0"/>
              </a:rPr>
              <a:pPr eaLnBrk="1" hangingPunct="1"/>
              <a:t>6</a:t>
            </a:fld>
            <a:endParaRPr lang="zh-CN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294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2600" y="1279525"/>
            <a:ext cx="6138863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0DB446D-31CE-4777-82DD-3036E372D50F}" type="slidenum">
              <a:rPr lang="zh-CN" altLang="en-US" smtClean="0">
                <a:latin typeface="Calibri" pitchFamily="34" charset="0"/>
              </a:rPr>
              <a:pPr eaLnBrk="1" hangingPunct="1"/>
              <a:t>7</a:t>
            </a:fld>
            <a:endParaRPr lang="zh-CN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742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2600" y="1279525"/>
            <a:ext cx="6138863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0DB446D-31CE-4777-82DD-3036E372D50F}" type="slidenum">
              <a:rPr lang="zh-CN" altLang="en-US" smtClean="0">
                <a:latin typeface="Calibri" pitchFamily="34" charset="0"/>
              </a:rPr>
              <a:pPr eaLnBrk="1" hangingPunct="1"/>
              <a:t>8</a:t>
            </a:fld>
            <a:endParaRPr lang="zh-CN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147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B1431-AB78-44C5-8DF5-12D6933DCFD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22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B1431-AB78-44C5-8DF5-12D6933DCFD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887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B1431-AB78-44C5-8DF5-12D6933DCFD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226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E:\owncloud\刘达\2017年\深蓝学院\PPT模板\ppt1封面a.pngppt1封面a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0" y="0"/>
            <a:ext cx="9162415" cy="5144400"/>
          </a:xfrm>
          <a:prstGeom prst="rect">
            <a:avLst/>
          </a:prstGeom>
        </p:spPr>
      </p:pic>
      <p:pic>
        <p:nvPicPr>
          <p:cNvPr id="9" name="图片 8" descr="E:\owncloud\刘达\2017年\深蓝学院\logo\导出图\深蓝学院-标准色.png深蓝学院-标准色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0065" y="397880"/>
            <a:ext cx="2298379" cy="70548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10065" y="1501245"/>
            <a:ext cx="572229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200" b="1" dirty="0" smtClean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深度学习应用</a:t>
            </a:r>
            <a:endParaRPr lang="en-US" altLang="zh-CN" sz="4200" b="1" dirty="0" smtClean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2400" b="1" dirty="0" smtClean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 dirty="0" smtClean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基于深度网络的视频动作识别</a:t>
            </a:r>
            <a:endParaRPr lang="zh-CN" altLang="en-US" sz="24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858" y="522215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深度三维时空网络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52342" y="2487341"/>
            <a:ext cx="3338529" cy="540060"/>
            <a:chOff x="1817948" y="1412775"/>
            <a:chExt cx="6310456" cy="1080304"/>
          </a:xfrm>
        </p:grpSpPr>
        <p:grpSp>
          <p:nvGrpSpPr>
            <p:cNvPr id="9" name="组合 8"/>
            <p:cNvGrpSpPr/>
            <p:nvPr/>
          </p:nvGrpSpPr>
          <p:grpSpPr>
            <a:xfrm>
              <a:off x="1817948" y="1412776"/>
              <a:ext cx="6310456" cy="1080303"/>
              <a:chOff x="1416772" y="2203805"/>
              <a:chExt cx="6310456" cy="1080303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416772" y="2203805"/>
                <a:ext cx="6310456" cy="1080303"/>
                <a:chOff x="1416772" y="2203805"/>
                <a:chExt cx="6310456" cy="1080303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1416772" y="2203805"/>
                  <a:ext cx="6310456" cy="1080303"/>
                  <a:chOff x="1416772" y="2203805"/>
                  <a:chExt cx="6310456" cy="1080303"/>
                </a:xfrm>
              </p:grpSpPr>
              <p:pic>
                <p:nvPicPr>
                  <p:cNvPr id="18" name="图片 17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416772" y="2203805"/>
                    <a:ext cx="6310456" cy="1080303"/>
                  </a:xfrm>
                  <a:prstGeom prst="rect">
                    <a:avLst/>
                  </a:prstGeom>
                </p:spPr>
              </p:pic>
              <p:pic>
                <p:nvPicPr>
                  <p:cNvPr id="19" name="图片 18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619672" y="2748917"/>
                    <a:ext cx="323850" cy="228600"/>
                  </a:xfrm>
                  <a:prstGeom prst="rect">
                    <a:avLst/>
                  </a:prstGeom>
                </p:spPr>
              </p:pic>
              <p:pic>
                <p:nvPicPr>
                  <p:cNvPr id="20" name="图片 19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583854" y="2780928"/>
                    <a:ext cx="323850" cy="2286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图片 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2040" y="2748917"/>
                  <a:ext cx="504055" cy="228600"/>
                </a:xfrm>
                <a:prstGeom prst="rect">
                  <a:avLst/>
                </a:prstGeom>
              </p:spPr>
            </p:pic>
            <p:pic>
              <p:nvPicPr>
                <p:cNvPr id="17" name="图片 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80112" y="2748917"/>
                  <a:ext cx="936104" cy="260611"/>
                </a:xfrm>
                <a:prstGeom prst="rect">
                  <a:avLst/>
                </a:prstGeom>
              </p:spPr>
            </p:pic>
          </p:grp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6016" y="2649365"/>
                <a:ext cx="232724" cy="253881"/>
              </a:xfrm>
              <a:prstGeom prst="rect">
                <a:avLst/>
              </a:prstGeom>
            </p:spPr>
          </p:pic>
        </p:grpSp>
        <p:grpSp>
          <p:nvGrpSpPr>
            <p:cNvPr id="21" name="组合 20"/>
            <p:cNvGrpSpPr/>
            <p:nvPr/>
          </p:nvGrpSpPr>
          <p:grpSpPr>
            <a:xfrm>
              <a:off x="2316913" y="1412775"/>
              <a:ext cx="5811491" cy="1029481"/>
              <a:chOff x="1915737" y="2203804"/>
              <a:chExt cx="5811491" cy="1029481"/>
            </a:xfrm>
          </p:grpSpPr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5737" y="2535065"/>
                <a:ext cx="180975" cy="22860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4644" y="2203804"/>
                <a:ext cx="595554" cy="1029481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33658" y="2452059"/>
                <a:ext cx="180975" cy="228600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05332" y="2203804"/>
                <a:ext cx="721896" cy="1029481"/>
              </a:xfrm>
              <a:prstGeom prst="rect">
                <a:avLst/>
              </a:prstGeom>
            </p:spPr>
          </p:pic>
        </p:grpSp>
      </p:grpSp>
      <p:grpSp>
        <p:nvGrpSpPr>
          <p:cNvPr id="26" name="组合 25"/>
          <p:cNvGrpSpPr/>
          <p:nvPr/>
        </p:nvGrpSpPr>
        <p:grpSpPr>
          <a:xfrm>
            <a:off x="4722408" y="2487336"/>
            <a:ext cx="3338529" cy="540059"/>
            <a:chOff x="1416772" y="2203805"/>
            <a:chExt cx="6310456" cy="1080303"/>
          </a:xfrm>
        </p:grpSpPr>
        <p:grpSp>
          <p:nvGrpSpPr>
            <p:cNvPr id="27" name="组合 26"/>
            <p:cNvGrpSpPr/>
            <p:nvPr/>
          </p:nvGrpSpPr>
          <p:grpSpPr>
            <a:xfrm>
              <a:off x="1416772" y="2203805"/>
              <a:ext cx="6310456" cy="1080303"/>
              <a:chOff x="1416772" y="2203805"/>
              <a:chExt cx="6310456" cy="1080303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1416772" y="2203805"/>
                <a:ext cx="6310456" cy="1080303"/>
                <a:chOff x="1416772" y="2203805"/>
                <a:chExt cx="6310456" cy="1080303"/>
              </a:xfrm>
            </p:grpSpPr>
            <p:pic>
              <p:nvPicPr>
                <p:cNvPr id="32" name="图片 3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416772" y="2203805"/>
                  <a:ext cx="6310456" cy="1080303"/>
                </a:xfrm>
                <a:prstGeom prst="rect">
                  <a:avLst/>
                </a:prstGeom>
              </p:spPr>
            </p:pic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19672" y="2748917"/>
                  <a:ext cx="323850" cy="228600"/>
                </a:xfrm>
                <a:prstGeom prst="rect">
                  <a:avLst/>
                </a:prstGeom>
              </p:spPr>
            </p:pic>
            <p:pic>
              <p:nvPicPr>
                <p:cNvPr id="34" name="图片 3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83854" y="2780928"/>
                  <a:ext cx="323850" cy="228600"/>
                </a:xfrm>
                <a:prstGeom prst="rect">
                  <a:avLst/>
                </a:prstGeom>
              </p:spPr>
            </p:pic>
          </p:grpSp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2040" y="2748917"/>
                <a:ext cx="504055" cy="228600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0112" y="2748917"/>
                <a:ext cx="936104" cy="260611"/>
              </a:xfrm>
              <a:prstGeom prst="rect">
                <a:avLst/>
              </a:prstGeom>
            </p:spPr>
          </p:pic>
        </p:grp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6016" y="2649365"/>
              <a:ext cx="232724" cy="253881"/>
            </a:xfrm>
            <a:prstGeom prst="rect">
              <a:avLst/>
            </a:prstGeom>
          </p:spPr>
        </p:pic>
      </p:grpSp>
      <p:sp>
        <p:nvSpPr>
          <p:cNvPr id="45" name="矩形 1"/>
          <p:cNvSpPr>
            <a:spLocks noChangeArrowheads="1"/>
          </p:cNvSpPr>
          <p:nvPr/>
        </p:nvSpPr>
        <p:spPr bwMode="auto">
          <a:xfrm>
            <a:off x="349625" y="1256524"/>
            <a:ext cx="8350622" cy="1077218"/>
          </a:xfrm>
          <a:prstGeom prst="rect">
            <a:avLst/>
          </a:prstGeom>
          <a:noFill/>
          <a:ln>
            <a:solidFill>
              <a:srgbClr val="0033CC"/>
            </a:solidFill>
            <a:prstDash val="dash"/>
          </a:ln>
          <a:extLst/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tabLst>
                <a:tab pos="266700" algn="l"/>
              </a:tabLst>
              <a:defRPr sz="32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6700" algn="l"/>
              </a:tabLst>
              <a:defRPr sz="28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6700" algn="l"/>
              </a:tabLst>
              <a:defRPr sz="24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二维卷积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vs.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三维卷积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:  </a:t>
            </a:r>
          </a:p>
          <a:p>
            <a:pPr marL="0" indent="0" algn="just">
              <a:lnSpc>
                <a:spcPct val="150000"/>
              </a:lnSpc>
              <a:buSzPct val="70000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	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二维卷积强调</a:t>
            </a:r>
            <a:r>
              <a:rPr lang="zh-CN" altLang="en-US" sz="2000" dirty="0">
                <a:solidFill>
                  <a:srgbClr val="0000FF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空域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卷积，三维卷积第三维为时域卷积，强调</a:t>
            </a:r>
            <a:r>
              <a:rPr lang="zh-CN" altLang="en-US" sz="2000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时空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卷积。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  <p:sp>
        <p:nvSpPr>
          <p:cNvPr id="35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7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pic>
        <p:nvPicPr>
          <p:cNvPr id="36" name="Picture 2" descr="Image result for 2d convoluti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9"/>
          <a:stretch/>
        </p:blipFill>
        <p:spPr bwMode="auto">
          <a:xfrm>
            <a:off x="133888" y="3164104"/>
            <a:ext cx="3940881" cy="154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组合 36"/>
          <p:cNvGrpSpPr/>
          <p:nvPr/>
        </p:nvGrpSpPr>
        <p:grpSpPr>
          <a:xfrm>
            <a:off x="4338297" y="3164104"/>
            <a:ext cx="4676167" cy="1615440"/>
            <a:chOff x="4338297" y="2148840"/>
            <a:chExt cx="4676167" cy="1615440"/>
          </a:xfrm>
        </p:grpSpPr>
        <p:grpSp>
          <p:nvGrpSpPr>
            <p:cNvPr id="38" name="组合 37"/>
            <p:cNvGrpSpPr/>
            <p:nvPr/>
          </p:nvGrpSpPr>
          <p:grpSpPr>
            <a:xfrm>
              <a:off x="4338297" y="2148840"/>
              <a:ext cx="4676167" cy="1615440"/>
              <a:chOff x="130007" y="3948945"/>
              <a:chExt cx="6746249" cy="2576399"/>
            </a:xfrm>
          </p:grpSpPr>
          <p:pic>
            <p:nvPicPr>
              <p:cNvPr id="42" name="Picture 2" descr="Image result for 2d convolution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229"/>
              <a:stretch/>
            </p:blipFill>
            <p:spPr bwMode="auto">
              <a:xfrm>
                <a:off x="130007" y="3948945"/>
                <a:ext cx="5876300" cy="23042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2d convolution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229"/>
              <a:stretch/>
            </p:blipFill>
            <p:spPr bwMode="auto">
              <a:xfrm>
                <a:off x="755576" y="4221088"/>
                <a:ext cx="5876300" cy="23042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Image result for 2d convolution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422" t="24088" r="37647" b="37950"/>
              <a:stretch/>
            </p:blipFill>
            <p:spPr bwMode="auto">
              <a:xfrm>
                <a:off x="3721644" y="5101073"/>
                <a:ext cx="936104" cy="1008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Image result for 2d convolution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98" t="13739" r="743" b="23894"/>
              <a:stretch/>
            </p:blipFill>
            <p:spPr bwMode="auto">
              <a:xfrm>
                <a:off x="5292080" y="4856832"/>
                <a:ext cx="1584176" cy="16561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9" name="直接连接符 38"/>
            <p:cNvCxnSpPr/>
            <p:nvPr/>
          </p:nvCxnSpPr>
          <p:spPr bwMode="auto">
            <a:xfrm>
              <a:off x="4395987" y="3575138"/>
              <a:ext cx="435569" cy="163425"/>
            </a:xfrm>
            <a:prstGeom prst="line">
              <a:avLst/>
            </a:prstGeom>
            <a:noFill/>
            <a:ln w="9525" cap="flat" cmpd="sng" algn="ctr">
              <a:solidFill>
                <a:srgbClr val="00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直接连接符 40"/>
            <p:cNvCxnSpPr/>
            <p:nvPr/>
          </p:nvCxnSpPr>
          <p:spPr bwMode="auto">
            <a:xfrm>
              <a:off x="4395987" y="2200275"/>
              <a:ext cx="435569" cy="173831"/>
            </a:xfrm>
            <a:prstGeom prst="line">
              <a:avLst/>
            </a:prstGeom>
            <a:noFill/>
            <a:ln w="9525" cap="flat" cmpd="sng" algn="ctr">
              <a:solidFill>
                <a:srgbClr val="00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774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b="71802"/>
          <a:stretch/>
        </p:blipFill>
        <p:spPr>
          <a:xfrm>
            <a:off x="614029" y="1211558"/>
            <a:ext cx="1212044" cy="86409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2802498" y="1211558"/>
            <a:ext cx="1212044" cy="864096"/>
            <a:chOff x="2555776" y="1916833"/>
            <a:chExt cx="1616059" cy="115212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/>
            <a:srcRect t="27819" b="43983"/>
            <a:stretch/>
          </p:blipFill>
          <p:spPr>
            <a:xfrm>
              <a:off x="2555776" y="1916833"/>
              <a:ext cx="1616059" cy="115212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 bwMode="auto">
            <a:xfrm>
              <a:off x="2771800" y="1988840"/>
              <a:ext cx="1368153" cy="926778"/>
            </a:xfrm>
            <a:prstGeom prst="rect">
              <a:avLst/>
            </a:prstGeom>
            <a:noFill/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150">
                <a:solidFill>
                  <a:schemeClr val="accent2"/>
                </a:solidFill>
                <a:latin typeface="Arial" charset="0"/>
                <a:ea typeface="黑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990967" y="1292567"/>
            <a:ext cx="1212044" cy="702078"/>
            <a:chOff x="4693818" y="2024845"/>
            <a:chExt cx="1616059" cy="93610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/>
            <a:srcRect t="56017" b="21072"/>
            <a:stretch/>
          </p:blipFill>
          <p:spPr>
            <a:xfrm>
              <a:off x="4693818" y="2024845"/>
              <a:ext cx="1616059" cy="93610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 bwMode="auto">
            <a:xfrm>
              <a:off x="4860032" y="2070175"/>
              <a:ext cx="1440160" cy="710753"/>
            </a:xfrm>
            <a:prstGeom prst="rect">
              <a:avLst/>
            </a:prstGeom>
            <a:noFill/>
            <a:ln w="381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150">
                <a:solidFill>
                  <a:schemeClr val="accent2"/>
                </a:solidFill>
                <a:latin typeface="Arial" charset="0"/>
                <a:ea typeface="黑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79436" y="1326565"/>
            <a:ext cx="1212044" cy="634082"/>
            <a:chOff x="6831860" y="2070175"/>
            <a:chExt cx="1616059" cy="84544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/>
            <a:srcRect t="79308"/>
            <a:stretch/>
          </p:blipFill>
          <p:spPr>
            <a:xfrm>
              <a:off x="6831860" y="2070175"/>
              <a:ext cx="1616059" cy="845443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 bwMode="auto">
            <a:xfrm>
              <a:off x="7042287" y="2137519"/>
              <a:ext cx="1405632" cy="643409"/>
            </a:xfrm>
            <a:prstGeom prst="rect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150">
                <a:solidFill>
                  <a:schemeClr val="accent2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12420" y="4894008"/>
            <a:ext cx="6858000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【2016 CVPR】Slicing Convolutional Neural Network for Crowd Video Understanding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03" y="2086085"/>
            <a:ext cx="8207558" cy="2746278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 bwMode="auto">
          <a:xfrm>
            <a:off x="434003" y="1149912"/>
            <a:ext cx="8207558" cy="874527"/>
          </a:xfrm>
          <a:prstGeom prst="rect">
            <a:avLst/>
          </a:prstGeom>
          <a:noFill/>
          <a:ln w="9525" cap="flat" cmpd="sng" algn="ctr">
            <a:solidFill>
              <a:srgbClr val="000099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3150">
              <a:solidFill>
                <a:schemeClr val="accent2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8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8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298858" y="522215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深度三维时空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 </a:t>
            </a:r>
            <a:r>
              <a:rPr lang="en-US" altLang="zh-CN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分解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969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12420" y="4894008"/>
            <a:ext cx="6858000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</a:t>
            </a:r>
            <a:r>
              <a:rPr lang="en-US" altLang="zh-CN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5</a:t>
            </a:r>
            <a:r>
              <a:rPr lang="zh-CN" altLang="en-US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ICCV</a:t>
            </a:r>
            <a:r>
              <a:rPr lang="zh-CN" altLang="en-US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】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Human Action Recognition using Factorized </a:t>
            </a:r>
            <a:r>
              <a:rPr lang="en-US" altLang="zh-CN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Spatio-Temporal Convolutional 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Networks</a:t>
            </a:r>
            <a:endParaRPr lang="zh-CN" altLang="en-US" sz="975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8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298858" y="522215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深度三维时空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 </a:t>
            </a:r>
            <a:r>
              <a:rPr lang="en-US" altLang="zh-CN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分解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150" y="1119305"/>
            <a:ext cx="5420192" cy="377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1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12420" y="4894008"/>
            <a:ext cx="6858000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</a:t>
            </a:r>
            <a:r>
              <a:rPr lang="en-US" altLang="zh-CN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7</a:t>
            </a:r>
            <a:r>
              <a:rPr lang="zh-CN" altLang="en-US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ICIP</a:t>
            </a:r>
            <a:r>
              <a:rPr lang="zh-CN" altLang="en-US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】</a:t>
            </a:r>
            <a:r>
              <a:rPr lang="en-US" altLang="zh-CN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Cascaded Temporal Spatial Features for Video Action Recognition</a:t>
            </a:r>
            <a:endParaRPr lang="zh-CN" altLang="en-US" sz="975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8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8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298858" y="522215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深度三维时空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 </a:t>
            </a:r>
            <a:r>
              <a:rPr lang="en-US" altLang="zh-CN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分解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" y="1393850"/>
            <a:ext cx="8405428" cy="290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4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3d convoluti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2" t="13984" b="13124"/>
          <a:stretch/>
        </p:blipFill>
        <p:spPr bwMode="auto">
          <a:xfrm>
            <a:off x="7026088" y="1073177"/>
            <a:ext cx="1649606" cy="80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595255" y="2733769"/>
            <a:ext cx="1998222" cy="2273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75" dirty="0">
                <a:solidFill>
                  <a:srgbClr val="FFB84D"/>
                </a:solidFill>
              </a:rPr>
              <a:t>layer </a:t>
            </a:r>
            <a:endParaRPr lang="en-US" altLang="zh-CN" sz="675" dirty="0">
              <a:solidFill>
                <a:srgbClr val="FFB84D"/>
              </a:solidFill>
            </a:endParaRPr>
          </a:p>
          <a:p>
            <a:r>
              <a:rPr lang="zh-CN" altLang="en-US" sz="675" dirty="0">
                <a:solidFill>
                  <a:srgbClr val="FFB84D"/>
                </a:solidFill>
              </a:rPr>
              <a:t>{  name: "conv1"  </a:t>
            </a:r>
            <a:endParaRPr lang="en-US" altLang="zh-CN" sz="675" dirty="0">
              <a:solidFill>
                <a:srgbClr val="FFB84D"/>
              </a:solidFill>
            </a:endParaRPr>
          </a:p>
          <a:p>
            <a:r>
              <a:rPr lang="en-US" altLang="zh-CN" sz="675" dirty="0">
                <a:solidFill>
                  <a:srgbClr val="FFB84D"/>
                </a:solidFill>
              </a:rPr>
              <a:t>   </a:t>
            </a:r>
            <a:r>
              <a:rPr lang="zh-CN" altLang="en-US" sz="675" dirty="0">
                <a:solidFill>
                  <a:srgbClr val="FFB84D"/>
                </a:solidFill>
              </a:rPr>
              <a:t>type: "Convolution3D"  </a:t>
            </a:r>
            <a:endParaRPr lang="en-US" altLang="zh-CN" sz="675" dirty="0">
              <a:solidFill>
                <a:srgbClr val="FFB84D"/>
              </a:solidFill>
            </a:endParaRPr>
          </a:p>
          <a:p>
            <a:r>
              <a:rPr lang="en-US" altLang="zh-CN" sz="675" dirty="0">
                <a:solidFill>
                  <a:srgbClr val="FFB84D"/>
                </a:solidFill>
              </a:rPr>
              <a:t>   </a:t>
            </a:r>
            <a:r>
              <a:rPr lang="zh-CN" altLang="en-US" sz="675" dirty="0">
                <a:solidFill>
                  <a:srgbClr val="FFB84D"/>
                </a:solidFill>
              </a:rPr>
              <a:t>bottom: "data"  </a:t>
            </a:r>
            <a:endParaRPr lang="en-US" altLang="zh-CN" sz="675" dirty="0">
              <a:solidFill>
                <a:srgbClr val="FFB84D"/>
              </a:solidFill>
            </a:endParaRPr>
          </a:p>
          <a:p>
            <a:r>
              <a:rPr lang="en-US" altLang="zh-CN" sz="675" dirty="0">
                <a:solidFill>
                  <a:srgbClr val="FFB84D"/>
                </a:solidFill>
              </a:rPr>
              <a:t>   </a:t>
            </a:r>
            <a:r>
              <a:rPr lang="zh-CN" altLang="en-US" sz="675" dirty="0">
                <a:solidFill>
                  <a:srgbClr val="FFB84D"/>
                </a:solidFill>
              </a:rPr>
              <a:t>top: "conv1"  </a:t>
            </a:r>
            <a:endParaRPr lang="en-US" altLang="zh-CN" sz="675" dirty="0">
              <a:solidFill>
                <a:srgbClr val="FFB84D"/>
              </a:solidFill>
            </a:endParaRPr>
          </a:p>
          <a:p>
            <a:r>
              <a:rPr lang="en-US" altLang="zh-CN" sz="675" dirty="0">
                <a:solidFill>
                  <a:srgbClr val="FFB84D"/>
                </a:solidFill>
              </a:rPr>
              <a:t>   </a:t>
            </a:r>
            <a:r>
              <a:rPr lang="zh-CN" altLang="en-US" sz="675" dirty="0">
                <a:solidFill>
                  <a:srgbClr val="FFB84D"/>
                </a:solidFill>
              </a:rPr>
              <a:t>param </a:t>
            </a:r>
            <a:endParaRPr lang="en-US" altLang="zh-CN" sz="675" dirty="0">
              <a:solidFill>
                <a:srgbClr val="FFB84D"/>
              </a:solidFill>
            </a:endParaRPr>
          </a:p>
          <a:p>
            <a:r>
              <a:rPr lang="en-US" altLang="zh-CN" sz="675" dirty="0">
                <a:solidFill>
                  <a:srgbClr val="FFB84D"/>
                </a:solidFill>
              </a:rPr>
              <a:t>   </a:t>
            </a:r>
            <a:r>
              <a:rPr lang="zh-CN" altLang="en-US" sz="675" dirty="0">
                <a:solidFill>
                  <a:srgbClr val="FFB84D"/>
                </a:solidFill>
              </a:rPr>
              <a:t>{    lr_mult: 1.0    </a:t>
            </a:r>
            <a:endParaRPr lang="en-US" altLang="zh-CN" sz="675" dirty="0">
              <a:solidFill>
                <a:srgbClr val="FFB84D"/>
              </a:solidFill>
            </a:endParaRPr>
          </a:p>
          <a:p>
            <a:r>
              <a:rPr lang="en-US" altLang="zh-CN" sz="675" dirty="0">
                <a:solidFill>
                  <a:srgbClr val="FFB84D"/>
                </a:solidFill>
              </a:rPr>
              <a:t>        </a:t>
            </a:r>
            <a:r>
              <a:rPr lang="zh-CN" altLang="en-US" sz="675" dirty="0">
                <a:solidFill>
                  <a:srgbClr val="FFB84D"/>
                </a:solidFill>
              </a:rPr>
              <a:t>decay_mult: 1.0  }     </a:t>
            </a:r>
            <a:endParaRPr lang="en-US" altLang="zh-CN" sz="675" dirty="0">
              <a:solidFill>
                <a:srgbClr val="FFB84D"/>
              </a:solidFill>
            </a:endParaRPr>
          </a:p>
          <a:p>
            <a:r>
              <a:rPr lang="en-US" altLang="zh-CN" sz="675" dirty="0">
                <a:solidFill>
                  <a:srgbClr val="FFB84D"/>
                </a:solidFill>
              </a:rPr>
              <a:t>   </a:t>
            </a:r>
            <a:r>
              <a:rPr lang="zh-CN" altLang="en-US" sz="675" dirty="0">
                <a:solidFill>
                  <a:srgbClr val="FFB84D"/>
                </a:solidFill>
              </a:rPr>
              <a:t>convolution3d_param </a:t>
            </a:r>
            <a:endParaRPr lang="en-US" altLang="zh-CN" sz="675" dirty="0">
              <a:solidFill>
                <a:srgbClr val="FFB84D"/>
              </a:solidFill>
            </a:endParaRPr>
          </a:p>
          <a:p>
            <a:r>
              <a:rPr lang="en-US" altLang="zh-CN" sz="675" dirty="0">
                <a:solidFill>
                  <a:srgbClr val="FFB84D"/>
                </a:solidFill>
              </a:rPr>
              <a:t>   </a:t>
            </a:r>
            <a:r>
              <a:rPr lang="zh-CN" altLang="en-US" sz="675" dirty="0">
                <a:solidFill>
                  <a:srgbClr val="FFB84D"/>
                </a:solidFill>
              </a:rPr>
              <a:t>{    num_output: 64    </a:t>
            </a:r>
            <a:endParaRPr lang="en-US" altLang="zh-CN" sz="675" dirty="0">
              <a:solidFill>
                <a:srgbClr val="FFB84D"/>
              </a:solidFill>
            </a:endParaRPr>
          </a:p>
          <a:p>
            <a:r>
              <a:rPr lang="en-US" altLang="zh-CN" sz="675" dirty="0">
                <a:solidFill>
                  <a:srgbClr val="FFB84D"/>
                </a:solidFill>
              </a:rPr>
              <a:t>        </a:t>
            </a:r>
            <a:r>
              <a:rPr lang="zh-CN" altLang="en-US" sz="675" dirty="0">
                <a:solidFill>
                  <a:srgbClr val="FFB84D"/>
                </a:solidFill>
              </a:rPr>
              <a:t>bias_term: false    </a:t>
            </a:r>
            <a:endParaRPr lang="en-US" altLang="zh-CN" sz="675" dirty="0">
              <a:solidFill>
                <a:srgbClr val="FFB84D"/>
              </a:solidFill>
            </a:endParaRPr>
          </a:p>
          <a:p>
            <a:r>
              <a:rPr lang="zh-CN" altLang="en-US" sz="675" dirty="0">
                <a:solidFill>
                  <a:srgbClr val="FFB84D"/>
                </a:solidFill>
              </a:rPr>
              <a:t>        pad: 3    </a:t>
            </a:r>
            <a:endParaRPr lang="en-US" altLang="zh-CN" sz="675" dirty="0">
              <a:solidFill>
                <a:srgbClr val="FFB84D"/>
              </a:solidFill>
            </a:endParaRPr>
          </a:p>
          <a:p>
            <a:r>
              <a:rPr lang="zh-CN" altLang="en-US" sz="675" dirty="0">
                <a:solidFill>
                  <a:srgbClr val="FFB84D"/>
                </a:solidFill>
              </a:rPr>
              <a:t>        kernel_size: 7    </a:t>
            </a:r>
            <a:endParaRPr lang="en-US" altLang="zh-CN" sz="675" dirty="0">
              <a:solidFill>
                <a:srgbClr val="FFB84D"/>
              </a:solidFill>
            </a:endParaRPr>
          </a:p>
          <a:p>
            <a:r>
              <a:rPr lang="zh-CN" altLang="en-US" sz="675" dirty="0">
                <a:solidFill>
                  <a:srgbClr val="FFB84D"/>
                </a:solidFill>
              </a:rPr>
              <a:t>        kernel_depth: 3    </a:t>
            </a:r>
            <a:endParaRPr lang="en-US" altLang="zh-CN" sz="675" dirty="0">
              <a:solidFill>
                <a:srgbClr val="FFB84D"/>
              </a:solidFill>
            </a:endParaRPr>
          </a:p>
          <a:p>
            <a:r>
              <a:rPr lang="zh-CN" altLang="en-US" sz="675" dirty="0">
                <a:solidFill>
                  <a:srgbClr val="FFB84D"/>
                </a:solidFill>
              </a:rPr>
              <a:t>        stride: 2    </a:t>
            </a:r>
            <a:endParaRPr lang="en-US" altLang="zh-CN" sz="675" dirty="0">
              <a:solidFill>
                <a:srgbClr val="FFB84D"/>
              </a:solidFill>
            </a:endParaRPr>
          </a:p>
          <a:p>
            <a:r>
              <a:rPr lang="zh-CN" altLang="en-US" sz="675" dirty="0">
                <a:solidFill>
                  <a:srgbClr val="FFB84D"/>
                </a:solidFill>
              </a:rPr>
              <a:t>        temporal_stride: 1    </a:t>
            </a:r>
            <a:endParaRPr lang="en-US" altLang="zh-CN" sz="675" dirty="0">
              <a:solidFill>
                <a:srgbClr val="FFB84D"/>
              </a:solidFill>
            </a:endParaRPr>
          </a:p>
          <a:p>
            <a:r>
              <a:rPr lang="zh-CN" altLang="en-US" sz="675" dirty="0">
                <a:solidFill>
                  <a:srgbClr val="FFB84D"/>
                </a:solidFill>
              </a:rPr>
              <a:t>        weight_filler {      </a:t>
            </a:r>
            <a:endParaRPr lang="en-US" altLang="zh-CN" sz="675" dirty="0">
              <a:solidFill>
                <a:srgbClr val="FFB84D"/>
              </a:solidFill>
            </a:endParaRPr>
          </a:p>
          <a:p>
            <a:r>
              <a:rPr lang="zh-CN" altLang="en-US" sz="675" dirty="0">
                <a:solidFill>
                  <a:srgbClr val="FFB84D"/>
                </a:solidFill>
              </a:rPr>
              <a:t>                               type: "gaussian"      </a:t>
            </a:r>
            <a:endParaRPr lang="en-US" altLang="zh-CN" sz="675" dirty="0">
              <a:solidFill>
                <a:srgbClr val="FFB84D"/>
              </a:solidFill>
            </a:endParaRPr>
          </a:p>
          <a:p>
            <a:r>
              <a:rPr lang="zh-CN" altLang="en-US" sz="675" dirty="0">
                <a:solidFill>
                  <a:srgbClr val="FFB84D"/>
                </a:solidFill>
              </a:rPr>
              <a:t>                               std: 0.00999999977648}    </a:t>
            </a:r>
            <a:endParaRPr lang="en-US" altLang="zh-CN" sz="675" dirty="0">
              <a:solidFill>
                <a:srgbClr val="FFB84D"/>
              </a:solidFill>
            </a:endParaRPr>
          </a:p>
          <a:p>
            <a:r>
              <a:rPr lang="zh-CN" altLang="en-US" sz="675" dirty="0">
                <a:solidFill>
                  <a:srgbClr val="FFB84D"/>
                </a:solidFill>
              </a:rPr>
              <a:t>        temporal_pad: 1  }</a:t>
            </a:r>
            <a:endParaRPr lang="en-US" altLang="zh-CN" sz="675" dirty="0">
              <a:solidFill>
                <a:srgbClr val="FFB84D"/>
              </a:solidFill>
            </a:endParaRPr>
          </a:p>
          <a:p>
            <a:r>
              <a:rPr lang="zh-CN" altLang="en-US" sz="675" dirty="0">
                <a:solidFill>
                  <a:srgbClr val="FFB84D"/>
                </a:solidFill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316006" y="2733769"/>
            <a:ext cx="2078850" cy="2273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75" dirty="0">
                <a:solidFill>
                  <a:srgbClr val="00B050"/>
                </a:solidFill>
              </a:rPr>
              <a:t>l</a:t>
            </a:r>
            <a:r>
              <a:rPr lang="zh-CN" altLang="en-US" sz="675" dirty="0">
                <a:solidFill>
                  <a:srgbClr val="00B050"/>
                </a:solidFill>
              </a:rPr>
              <a:t>ayer</a:t>
            </a:r>
            <a:endParaRPr lang="en-US" altLang="zh-CN" sz="675" dirty="0">
              <a:solidFill>
                <a:srgbClr val="00B050"/>
              </a:solidFill>
            </a:endParaRPr>
          </a:p>
          <a:p>
            <a:r>
              <a:rPr lang="zh-CN" altLang="en-US" sz="675" dirty="0">
                <a:solidFill>
                  <a:srgbClr val="00B050"/>
                </a:solidFill>
              </a:rPr>
              <a:t>{  name: "data" </a:t>
            </a:r>
            <a:endParaRPr lang="en-US" altLang="zh-CN" sz="675" dirty="0">
              <a:solidFill>
                <a:srgbClr val="00B050"/>
              </a:solidFill>
            </a:endParaRPr>
          </a:p>
          <a:p>
            <a:r>
              <a:rPr lang="zh-CN" altLang="en-US" sz="675" dirty="0">
                <a:solidFill>
                  <a:srgbClr val="00B050"/>
                </a:solidFill>
              </a:rPr>
              <a:t>   type: "VideoData" </a:t>
            </a:r>
            <a:endParaRPr lang="en-US" altLang="zh-CN" sz="675" dirty="0">
              <a:solidFill>
                <a:srgbClr val="00B050"/>
              </a:solidFill>
            </a:endParaRPr>
          </a:p>
          <a:p>
            <a:r>
              <a:rPr lang="zh-CN" altLang="en-US" sz="675" dirty="0">
                <a:solidFill>
                  <a:srgbClr val="00B050"/>
                </a:solidFill>
              </a:rPr>
              <a:t>   top: "data"  </a:t>
            </a:r>
            <a:endParaRPr lang="en-US" altLang="zh-CN" sz="675" dirty="0">
              <a:solidFill>
                <a:srgbClr val="00B050"/>
              </a:solidFill>
            </a:endParaRPr>
          </a:p>
          <a:p>
            <a:r>
              <a:rPr lang="zh-CN" altLang="en-US" sz="675" dirty="0">
                <a:solidFill>
                  <a:srgbClr val="00B050"/>
                </a:solidFill>
              </a:rPr>
              <a:t>   top: "label" </a:t>
            </a:r>
            <a:endParaRPr lang="en-US" altLang="zh-CN" sz="675" dirty="0">
              <a:solidFill>
                <a:srgbClr val="00B050"/>
              </a:solidFill>
            </a:endParaRPr>
          </a:p>
          <a:p>
            <a:r>
              <a:rPr lang="zh-CN" altLang="en-US" sz="675" dirty="0">
                <a:solidFill>
                  <a:srgbClr val="00B050"/>
                </a:solidFill>
              </a:rPr>
              <a:t>   transform_param {    </a:t>
            </a:r>
            <a:endParaRPr lang="en-US" altLang="zh-CN" sz="675" dirty="0">
              <a:solidFill>
                <a:srgbClr val="00B050"/>
              </a:solidFill>
            </a:endParaRPr>
          </a:p>
          <a:p>
            <a:r>
              <a:rPr lang="zh-CN" altLang="en-US" sz="675" dirty="0">
                <a:solidFill>
                  <a:srgbClr val="00B050"/>
                </a:solidFill>
              </a:rPr>
              <a:t>                                 mirror: true    </a:t>
            </a:r>
            <a:endParaRPr lang="en-US" altLang="zh-CN" sz="675" dirty="0">
              <a:solidFill>
                <a:srgbClr val="00B050"/>
              </a:solidFill>
            </a:endParaRPr>
          </a:p>
          <a:p>
            <a:r>
              <a:rPr lang="zh-CN" altLang="en-US" sz="675" dirty="0">
                <a:solidFill>
                  <a:srgbClr val="00B050"/>
                </a:solidFill>
              </a:rPr>
              <a:t>                                 crop_size: 112    </a:t>
            </a:r>
            <a:endParaRPr lang="en-US" altLang="zh-CN" sz="675" dirty="0">
              <a:solidFill>
                <a:srgbClr val="00B050"/>
              </a:solidFill>
            </a:endParaRPr>
          </a:p>
          <a:p>
            <a:r>
              <a:rPr lang="zh-CN" altLang="en-US" sz="675" dirty="0">
                <a:solidFill>
                  <a:srgbClr val="00B050"/>
                </a:solidFill>
              </a:rPr>
              <a:t>                                 mean_value: 128.0}  </a:t>
            </a:r>
            <a:endParaRPr lang="en-US" altLang="zh-CN" sz="675" dirty="0">
              <a:solidFill>
                <a:srgbClr val="00B050"/>
              </a:solidFill>
            </a:endParaRPr>
          </a:p>
          <a:p>
            <a:r>
              <a:rPr lang="zh-CN" altLang="en-US" sz="675" dirty="0">
                <a:solidFill>
                  <a:srgbClr val="00B050"/>
                </a:solidFill>
              </a:rPr>
              <a:t>  video_data_param {   </a:t>
            </a:r>
            <a:endParaRPr lang="en-US" altLang="zh-CN" sz="675" dirty="0">
              <a:solidFill>
                <a:srgbClr val="00B050"/>
              </a:solidFill>
            </a:endParaRPr>
          </a:p>
          <a:p>
            <a:r>
              <a:rPr lang="zh-CN" altLang="en-US" sz="675" dirty="0">
                <a:solidFill>
                  <a:srgbClr val="00B050"/>
                </a:solidFill>
              </a:rPr>
              <a:t>                                 source: train.lst"    </a:t>
            </a:r>
            <a:endParaRPr lang="en-US" altLang="zh-CN" sz="675" dirty="0">
              <a:solidFill>
                <a:srgbClr val="00B050"/>
              </a:solidFill>
            </a:endParaRPr>
          </a:p>
          <a:p>
            <a:r>
              <a:rPr lang="zh-CN" altLang="en-US" sz="675" dirty="0">
                <a:solidFill>
                  <a:srgbClr val="00B050"/>
                </a:solidFill>
              </a:rPr>
              <a:t>                                 batch_size: 24    </a:t>
            </a:r>
            <a:endParaRPr lang="en-US" altLang="zh-CN" sz="675" dirty="0">
              <a:solidFill>
                <a:srgbClr val="00B050"/>
              </a:solidFill>
            </a:endParaRPr>
          </a:p>
          <a:p>
            <a:r>
              <a:rPr lang="zh-CN" altLang="en-US" sz="675" dirty="0">
                <a:solidFill>
                  <a:srgbClr val="00B050"/>
                </a:solidFill>
              </a:rPr>
              <a:t>                                 shuffle: true    </a:t>
            </a:r>
            <a:endParaRPr lang="en-US" altLang="zh-CN" sz="675" dirty="0">
              <a:solidFill>
                <a:srgbClr val="00B050"/>
              </a:solidFill>
            </a:endParaRPr>
          </a:p>
          <a:p>
            <a:r>
              <a:rPr lang="zh-CN" altLang="en-US" sz="675" dirty="0">
                <a:solidFill>
                  <a:srgbClr val="00B050"/>
                </a:solidFill>
              </a:rPr>
              <a:t>                                 new_height: 128    </a:t>
            </a:r>
            <a:endParaRPr lang="en-US" altLang="zh-CN" sz="675" dirty="0">
              <a:solidFill>
                <a:srgbClr val="00B050"/>
              </a:solidFill>
            </a:endParaRPr>
          </a:p>
          <a:p>
            <a:r>
              <a:rPr lang="zh-CN" altLang="en-US" sz="675" dirty="0">
                <a:solidFill>
                  <a:srgbClr val="00B050"/>
                </a:solidFill>
              </a:rPr>
              <a:t>                                 new_width: 171    </a:t>
            </a:r>
            <a:endParaRPr lang="en-US" altLang="zh-CN" sz="675" dirty="0">
              <a:solidFill>
                <a:srgbClr val="00B050"/>
              </a:solidFill>
            </a:endParaRPr>
          </a:p>
          <a:p>
            <a:r>
              <a:rPr lang="zh-CN" altLang="en-US" sz="675" dirty="0">
                <a:solidFill>
                  <a:srgbClr val="00B050"/>
                </a:solidFill>
              </a:rPr>
              <a:t>                                 root_folder: ""    </a:t>
            </a:r>
            <a:endParaRPr lang="en-US" altLang="zh-CN" sz="675" dirty="0">
              <a:solidFill>
                <a:srgbClr val="00B050"/>
              </a:solidFill>
            </a:endParaRPr>
          </a:p>
          <a:p>
            <a:r>
              <a:rPr lang="zh-CN" altLang="en-US" sz="675" dirty="0">
                <a:solidFill>
                  <a:srgbClr val="00B050"/>
                </a:solidFill>
              </a:rPr>
              <a:t>                                 new_length: 8   </a:t>
            </a:r>
            <a:endParaRPr lang="en-US" altLang="zh-CN" sz="675" dirty="0">
              <a:solidFill>
                <a:srgbClr val="00B050"/>
              </a:solidFill>
            </a:endParaRPr>
          </a:p>
          <a:p>
            <a:r>
              <a:rPr lang="zh-CN" altLang="en-US" sz="675" dirty="0">
                <a:solidFill>
                  <a:srgbClr val="00B050"/>
                </a:solidFill>
              </a:rPr>
              <a:t>                                 show_data: false    </a:t>
            </a:r>
            <a:endParaRPr lang="en-US" altLang="zh-CN" sz="675" dirty="0">
              <a:solidFill>
                <a:srgbClr val="00B050"/>
              </a:solidFill>
            </a:endParaRPr>
          </a:p>
          <a:p>
            <a:r>
              <a:rPr lang="zh-CN" altLang="en-US" sz="675" dirty="0">
                <a:solidFill>
                  <a:srgbClr val="00B050"/>
                </a:solidFill>
              </a:rPr>
              <a:t>                                 use_image: true    </a:t>
            </a:r>
            <a:endParaRPr lang="en-US" altLang="zh-CN" sz="675" dirty="0">
              <a:solidFill>
                <a:srgbClr val="00B050"/>
              </a:solidFill>
            </a:endParaRPr>
          </a:p>
          <a:p>
            <a:r>
              <a:rPr lang="zh-CN" altLang="en-US" sz="675" dirty="0">
                <a:solidFill>
                  <a:srgbClr val="00B050"/>
                </a:solidFill>
              </a:rPr>
              <a:t>                                  sampling_rate: 2}</a:t>
            </a:r>
            <a:endParaRPr lang="en-US" altLang="zh-CN" sz="675" dirty="0">
              <a:solidFill>
                <a:srgbClr val="00B050"/>
              </a:solidFill>
            </a:endParaRPr>
          </a:p>
          <a:p>
            <a:r>
              <a:rPr lang="zh-CN" altLang="en-US" sz="675" dirty="0">
                <a:solidFill>
                  <a:srgbClr val="00B050"/>
                </a:solidFill>
              </a:rPr>
              <a:t>}</a:t>
            </a:r>
          </a:p>
        </p:txBody>
      </p:sp>
      <p:sp>
        <p:nvSpPr>
          <p:cNvPr id="7" name="矩形 6"/>
          <p:cNvSpPr/>
          <p:nvPr/>
        </p:nvSpPr>
        <p:spPr>
          <a:xfrm>
            <a:off x="4660492" y="2733768"/>
            <a:ext cx="199822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75" dirty="0">
                <a:solidFill>
                  <a:srgbClr val="BD0026"/>
                </a:solidFill>
              </a:rPr>
              <a:t>layer </a:t>
            </a:r>
            <a:endParaRPr lang="en-US" altLang="zh-CN" sz="675" dirty="0">
              <a:solidFill>
                <a:srgbClr val="BD0026"/>
              </a:solidFill>
            </a:endParaRPr>
          </a:p>
          <a:p>
            <a:r>
              <a:rPr lang="zh-CN" altLang="en-US" sz="675" dirty="0">
                <a:solidFill>
                  <a:srgbClr val="BD0026"/>
                </a:solidFill>
              </a:rPr>
              <a:t>{  name: "fc8_new"  </a:t>
            </a:r>
            <a:endParaRPr lang="en-US" altLang="zh-CN" sz="675" dirty="0">
              <a:solidFill>
                <a:srgbClr val="BD0026"/>
              </a:solidFill>
            </a:endParaRPr>
          </a:p>
          <a:p>
            <a:r>
              <a:rPr lang="zh-CN" altLang="en-US" sz="675" dirty="0">
                <a:solidFill>
                  <a:srgbClr val="BD0026"/>
                </a:solidFill>
              </a:rPr>
              <a:t>   type: "InnerProduct" </a:t>
            </a:r>
            <a:endParaRPr lang="en-US" altLang="zh-CN" sz="675" dirty="0">
              <a:solidFill>
                <a:srgbClr val="BD0026"/>
              </a:solidFill>
            </a:endParaRPr>
          </a:p>
          <a:p>
            <a:r>
              <a:rPr lang="zh-CN" altLang="en-US" sz="675" dirty="0">
                <a:solidFill>
                  <a:srgbClr val="BD0026"/>
                </a:solidFill>
              </a:rPr>
              <a:t>   bottom: "pool5"  </a:t>
            </a:r>
            <a:endParaRPr lang="en-US" altLang="zh-CN" sz="675" dirty="0">
              <a:solidFill>
                <a:srgbClr val="BD0026"/>
              </a:solidFill>
            </a:endParaRPr>
          </a:p>
          <a:p>
            <a:r>
              <a:rPr lang="zh-CN" altLang="en-US" sz="675" dirty="0">
                <a:solidFill>
                  <a:srgbClr val="BD0026"/>
                </a:solidFill>
              </a:rPr>
              <a:t>   top: “fc8_new”   </a:t>
            </a:r>
            <a:endParaRPr lang="en-US" altLang="zh-CN" sz="675" dirty="0">
              <a:solidFill>
                <a:srgbClr val="BD0026"/>
              </a:solidFill>
            </a:endParaRPr>
          </a:p>
          <a:p>
            <a:r>
              <a:rPr lang="zh-CN" altLang="en-US" sz="675" dirty="0">
                <a:solidFill>
                  <a:srgbClr val="BD0026"/>
                </a:solidFill>
              </a:rPr>
              <a:t>   param {    </a:t>
            </a:r>
            <a:endParaRPr lang="en-US" altLang="zh-CN" sz="675" dirty="0">
              <a:solidFill>
                <a:srgbClr val="BD0026"/>
              </a:solidFill>
            </a:endParaRPr>
          </a:p>
          <a:p>
            <a:r>
              <a:rPr lang="zh-CN" altLang="en-US" sz="675" dirty="0">
                <a:solidFill>
                  <a:srgbClr val="BD0026"/>
                </a:solidFill>
              </a:rPr>
              <a:t>                lr_mult: 1.0    </a:t>
            </a:r>
            <a:endParaRPr lang="en-US" altLang="zh-CN" sz="675" dirty="0">
              <a:solidFill>
                <a:srgbClr val="BD0026"/>
              </a:solidFill>
            </a:endParaRPr>
          </a:p>
          <a:p>
            <a:r>
              <a:rPr lang="zh-CN" altLang="en-US" sz="675" dirty="0">
                <a:solidFill>
                  <a:srgbClr val="BD0026"/>
                </a:solidFill>
              </a:rPr>
              <a:t>                decay_mult: 1.0  } </a:t>
            </a:r>
            <a:endParaRPr lang="en-US" altLang="zh-CN" sz="675" dirty="0">
              <a:solidFill>
                <a:srgbClr val="BD0026"/>
              </a:solidFill>
            </a:endParaRPr>
          </a:p>
          <a:p>
            <a:r>
              <a:rPr lang="zh-CN" altLang="en-US" sz="675" dirty="0">
                <a:solidFill>
                  <a:srgbClr val="BD0026"/>
                </a:solidFill>
              </a:rPr>
              <a:t>   param {   </a:t>
            </a:r>
            <a:endParaRPr lang="en-US" altLang="zh-CN" sz="675" dirty="0">
              <a:solidFill>
                <a:srgbClr val="BD0026"/>
              </a:solidFill>
            </a:endParaRPr>
          </a:p>
          <a:p>
            <a:r>
              <a:rPr lang="zh-CN" altLang="en-US" sz="675" dirty="0">
                <a:solidFill>
                  <a:srgbClr val="BD0026"/>
                </a:solidFill>
              </a:rPr>
              <a:t>                lr_mult: 1.0   </a:t>
            </a:r>
            <a:endParaRPr lang="en-US" altLang="zh-CN" sz="675" dirty="0">
              <a:solidFill>
                <a:srgbClr val="BD0026"/>
              </a:solidFill>
            </a:endParaRPr>
          </a:p>
          <a:p>
            <a:r>
              <a:rPr lang="zh-CN" altLang="en-US" sz="675" dirty="0">
                <a:solidFill>
                  <a:srgbClr val="BD0026"/>
                </a:solidFill>
              </a:rPr>
              <a:t>                decay_mult: 0.0  } </a:t>
            </a:r>
            <a:endParaRPr lang="en-US" altLang="zh-CN" sz="675" dirty="0">
              <a:solidFill>
                <a:srgbClr val="BD0026"/>
              </a:solidFill>
            </a:endParaRPr>
          </a:p>
          <a:p>
            <a:r>
              <a:rPr lang="zh-CN" altLang="en-US" sz="675" dirty="0">
                <a:solidFill>
                  <a:srgbClr val="BD0026"/>
                </a:solidFill>
              </a:rPr>
              <a:t>                inner_product_param {    </a:t>
            </a:r>
            <a:endParaRPr lang="en-US" altLang="zh-CN" sz="675" dirty="0">
              <a:solidFill>
                <a:srgbClr val="BD0026"/>
              </a:solidFill>
            </a:endParaRPr>
          </a:p>
          <a:p>
            <a:r>
              <a:rPr lang="en-US" altLang="zh-CN" sz="675" dirty="0">
                <a:solidFill>
                  <a:srgbClr val="BD0026"/>
                </a:solidFill>
              </a:rPr>
              <a:t>                </a:t>
            </a:r>
            <a:r>
              <a:rPr lang="zh-CN" altLang="en-US" sz="675" dirty="0">
                <a:solidFill>
                  <a:srgbClr val="BD0026"/>
                </a:solidFill>
              </a:rPr>
              <a:t>num_output: 15   </a:t>
            </a:r>
            <a:endParaRPr lang="en-US" altLang="zh-CN" sz="675" dirty="0">
              <a:solidFill>
                <a:srgbClr val="BD0026"/>
              </a:solidFill>
            </a:endParaRPr>
          </a:p>
          <a:p>
            <a:r>
              <a:rPr lang="zh-CN" altLang="en-US" sz="675" dirty="0">
                <a:solidFill>
                  <a:srgbClr val="BD0026"/>
                </a:solidFill>
              </a:rPr>
              <a:t>                weight_filler {     </a:t>
            </a:r>
            <a:endParaRPr lang="en-US" altLang="zh-CN" sz="675" dirty="0">
              <a:solidFill>
                <a:srgbClr val="BD0026"/>
              </a:solidFill>
            </a:endParaRPr>
          </a:p>
          <a:p>
            <a:r>
              <a:rPr lang="zh-CN" altLang="en-US" sz="675" dirty="0">
                <a:solidFill>
                  <a:srgbClr val="BD0026"/>
                </a:solidFill>
              </a:rPr>
              <a:t>                                     type: "gaussian"      </a:t>
            </a:r>
            <a:endParaRPr lang="en-US" altLang="zh-CN" sz="675" dirty="0">
              <a:solidFill>
                <a:srgbClr val="BD0026"/>
              </a:solidFill>
            </a:endParaRPr>
          </a:p>
          <a:p>
            <a:r>
              <a:rPr lang="zh-CN" altLang="en-US" sz="675" dirty="0">
                <a:solidFill>
                  <a:srgbClr val="BD0026"/>
                </a:solidFill>
              </a:rPr>
              <a:t>                                     std: 0.00999999977648}   </a:t>
            </a:r>
            <a:endParaRPr lang="en-US" altLang="zh-CN" sz="675" dirty="0">
              <a:solidFill>
                <a:srgbClr val="BD0026"/>
              </a:solidFill>
            </a:endParaRPr>
          </a:p>
          <a:p>
            <a:r>
              <a:rPr lang="zh-CN" altLang="en-US" sz="675" dirty="0">
                <a:solidFill>
                  <a:srgbClr val="BD0026"/>
                </a:solidFill>
              </a:rPr>
              <a:t>                bias_filler {      </a:t>
            </a:r>
            <a:endParaRPr lang="en-US" altLang="zh-CN" sz="675" dirty="0">
              <a:solidFill>
                <a:srgbClr val="BD0026"/>
              </a:solidFill>
            </a:endParaRPr>
          </a:p>
          <a:p>
            <a:r>
              <a:rPr lang="zh-CN" altLang="en-US" sz="675" dirty="0">
                <a:solidFill>
                  <a:srgbClr val="BD0026"/>
                </a:solidFill>
              </a:rPr>
              <a:t>                                  type: "constant"      </a:t>
            </a:r>
            <a:endParaRPr lang="en-US" altLang="zh-CN" sz="675" dirty="0">
              <a:solidFill>
                <a:srgbClr val="BD0026"/>
              </a:solidFill>
            </a:endParaRPr>
          </a:p>
          <a:p>
            <a:r>
              <a:rPr lang="zh-CN" altLang="en-US" sz="675" dirty="0">
                <a:solidFill>
                  <a:srgbClr val="BD0026"/>
                </a:solidFill>
              </a:rPr>
              <a:t>                                  value: 0.0    }  }</a:t>
            </a:r>
            <a:endParaRPr lang="en-US" altLang="zh-CN" sz="675" dirty="0">
              <a:solidFill>
                <a:srgbClr val="BD0026"/>
              </a:solidFill>
            </a:endParaRPr>
          </a:p>
          <a:p>
            <a:r>
              <a:rPr lang="zh-CN" altLang="en-US" sz="675" dirty="0">
                <a:solidFill>
                  <a:srgbClr val="BD0026"/>
                </a:solidFill>
              </a:rPr>
              <a:t>}</a:t>
            </a:r>
          </a:p>
        </p:txBody>
      </p:sp>
      <p:sp>
        <p:nvSpPr>
          <p:cNvPr id="8" name="矩形 7"/>
          <p:cNvSpPr/>
          <p:nvPr/>
        </p:nvSpPr>
        <p:spPr>
          <a:xfrm>
            <a:off x="6833040" y="2733769"/>
            <a:ext cx="1188132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75" dirty="0">
                <a:solidFill>
                  <a:srgbClr val="7F6A9B"/>
                </a:solidFill>
              </a:rPr>
              <a:t>layer </a:t>
            </a:r>
            <a:endParaRPr lang="en-US" altLang="zh-CN" sz="675" dirty="0">
              <a:solidFill>
                <a:srgbClr val="7F6A9B"/>
              </a:solidFill>
            </a:endParaRPr>
          </a:p>
          <a:p>
            <a:r>
              <a:rPr lang="zh-CN" altLang="en-US" sz="675" dirty="0">
                <a:solidFill>
                  <a:srgbClr val="7F6A9B"/>
                </a:solidFill>
              </a:rPr>
              <a:t>{  name: "loss"  </a:t>
            </a:r>
            <a:endParaRPr lang="en-US" altLang="zh-CN" sz="675" dirty="0">
              <a:solidFill>
                <a:srgbClr val="7F6A9B"/>
              </a:solidFill>
            </a:endParaRPr>
          </a:p>
          <a:p>
            <a:r>
              <a:rPr lang="zh-CN" altLang="en-US" sz="675" dirty="0">
                <a:solidFill>
                  <a:srgbClr val="7F6A9B"/>
                </a:solidFill>
              </a:rPr>
              <a:t>   type: "SoftmaxWithLoss"  </a:t>
            </a:r>
            <a:endParaRPr lang="en-US" altLang="zh-CN" sz="675" dirty="0">
              <a:solidFill>
                <a:srgbClr val="7F6A9B"/>
              </a:solidFill>
            </a:endParaRPr>
          </a:p>
          <a:p>
            <a:r>
              <a:rPr lang="zh-CN" altLang="en-US" sz="675" dirty="0">
                <a:solidFill>
                  <a:srgbClr val="7F6A9B"/>
                </a:solidFill>
              </a:rPr>
              <a:t>   bottom: "fc8_new" </a:t>
            </a:r>
            <a:endParaRPr lang="en-US" altLang="zh-CN" sz="675" dirty="0">
              <a:solidFill>
                <a:srgbClr val="7F6A9B"/>
              </a:solidFill>
            </a:endParaRPr>
          </a:p>
          <a:p>
            <a:r>
              <a:rPr lang="zh-CN" altLang="en-US" sz="675" dirty="0">
                <a:solidFill>
                  <a:srgbClr val="7F6A9B"/>
                </a:solidFill>
              </a:rPr>
              <a:t>   bottom: "label"  </a:t>
            </a:r>
            <a:endParaRPr lang="en-US" altLang="zh-CN" sz="675" dirty="0">
              <a:solidFill>
                <a:srgbClr val="7F6A9B"/>
              </a:solidFill>
            </a:endParaRPr>
          </a:p>
          <a:p>
            <a:r>
              <a:rPr lang="zh-CN" altLang="en-US" sz="675" dirty="0">
                <a:solidFill>
                  <a:srgbClr val="7F6A9B"/>
                </a:solidFill>
              </a:rPr>
              <a:t>   top: "loss“</a:t>
            </a:r>
            <a:endParaRPr lang="en-US" altLang="zh-CN" sz="675" dirty="0">
              <a:solidFill>
                <a:srgbClr val="7F6A9B"/>
              </a:solidFill>
            </a:endParaRPr>
          </a:p>
          <a:p>
            <a:r>
              <a:rPr lang="zh-CN" altLang="en-US" sz="675" dirty="0">
                <a:solidFill>
                  <a:srgbClr val="7F6A9B"/>
                </a:solidFill>
              </a:rPr>
              <a:t>}</a:t>
            </a:r>
          </a:p>
        </p:txBody>
      </p:sp>
      <p:sp>
        <p:nvSpPr>
          <p:cNvPr id="9" name="矩形 8"/>
          <p:cNvSpPr/>
          <p:nvPr/>
        </p:nvSpPr>
        <p:spPr>
          <a:xfrm>
            <a:off x="154632" y="4923660"/>
            <a:ext cx="5238582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【2015 ICCV】Learning spatiotemporal features with 3d convolutional networks</a:t>
            </a:r>
          </a:p>
        </p:txBody>
      </p:sp>
      <p:sp>
        <p:nvSpPr>
          <p:cNvPr id="10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9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98858" y="522215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深度三维时空网络</a:t>
            </a:r>
          </a:p>
        </p:txBody>
      </p:sp>
      <p:grpSp>
        <p:nvGrpSpPr>
          <p:cNvPr id="11" name="组合 10"/>
          <p:cNvGrpSpPr/>
          <p:nvPr/>
        </p:nvGrpSpPr>
        <p:grpSpPr>
          <a:xfrm rot="16200000">
            <a:off x="4100026" y="-2285804"/>
            <a:ext cx="943948" cy="9144000"/>
            <a:chOff x="-4615775" y="-776527"/>
            <a:chExt cx="1283584" cy="1297638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455446" y="-776527"/>
              <a:ext cx="1064201" cy="253354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465920" y="1757013"/>
              <a:ext cx="1067055" cy="200286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507663" y="3759881"/>
              <a:ext cx="1175472" cy="192298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525484" y="5682861"/>
              <a:ext cx="1109851" cy="1948659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471275" y="7612093"/>
              <a:ext cx="1055642" cy="1532108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533076" y="9144201"/>
              <a:ext cx="1126968" cy="220543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4615775" y="11349635"/>
              <a:ext cx="1275330" cy="850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03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3d convoluti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2" t="13984" b="13124"/>
          <a:stretch/>
        </p:blipFill>
        <p:spPr bwMode="auto">
          <a:xfrm>
            <a:off x="7026088" y="1073177"/>
            <a:ext cx="1649606" cy="80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74813" y="4923660"/>
            <a:ext cx="5238582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【2015 ICCV】Learning spatiotemporal features with 3d convolutional networks</a:t>
            </a:r>
          </a:p>
        </p:txBody>
      </p:sp>
      <p:sp>
        <p:nvSpPr>
          <p:cNvPr id="10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9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98858" y="522215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深度三维时空网络</a:t>
            </a:r>
          </a:p>
        </p:txBody>
      </p:sp>
      <p:sp>
        <p:nvSpPr>
          <p:cNvPr id="13" name="矩形 12"/>
          <p:cNvSpPr/>
          <p:nvPr/>
        </p:nvSpPr>
        <p:spPr>
          <a:xfrm>
            <a:off x="174813" y="4715929"/>
            <a:ext cx="5238582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7</a:t>
            </a:r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arXiv</a:t>
            </a:r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】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ConvNet Architecture Search for Spatio-temporal Feature Learning</a:t>
            </a:r>
            <a:endParaRPr lang="zh-CN" altLang="en-US" sz="975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 rot="16200000">
            <a:off x="4100026" y="-2285804"/>
            <a:ext cx="943948" cy="9144000"/>
            <a:chOff x="-4615775" y="-776527"/>
            <a:chExt cx="1283584" cy="1297638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455446" y="-776527"/>
              <a:ext cx="1064201" cy="253354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465920" y="1757013"/>
              <a:ext cx="1067055" cy="20028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507663" y="3759881"/>
              <a:ext cx="1175472" cy="192298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525484" y="5682861"/>
              <a:ext cx="1109851" cy="194865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471275" y="7612093"/>
              <a:ext cx="1055642" cy="1532108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533076" y="9144201"/>
              <a:ext cx="1126968" cy="2205434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4615775" y="11349635"/>
              <a:ext cx="1275330" cy="850220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1" y="2753340"/>
            <a:ext cx="9144184" cy="1929511"/>
            <a:chOff x="1" y="2753340"/>
            <a:chExt cx="9144184" cy="1929511"/>
          </a:xfrm>
        </p:grpSpPr>
        <p:grpSp>
          <p:nvGrpSpPr>
            <p:cNvPr id="24" name="组合 23"/>
            <p:cNvGrpSpPr/>
            <p:nvPr/>
          </p:nvGrpSpPr>
          <p:grpSpPr>
            <a:xfrm>
              <a:off x="1" y="2753340"/>
              <a:ext cx="9144184" cy="1929511"/>
              <a:chOff x="1" y="2753340"/>
              <a:chExt cx="9144184" cy="1929511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6200000">
                <a:off x="552543" y="2200798"/>
                <a:ext cx="1924189" cy="3029274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6200000">
                <a:off x="3576523" y="2257312"/>
                <a:ext cx="1878292" cy="2972785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6200000">
                <a:off x="7265893" y="2797497"/>
                <a:ext cx="1871231" cy="1885353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02062" y="2804558"/>
                <a:ext cx="1256770" cy="1871231"/>
              </a:xfrm>
              <a:prstGeom prst="rect">
                <a:avLst/>
              </a:prstGeom>
            </p:spPr>
          </p:pic>
        </p:grpSp>
        <p:cxnSp>
          <p:nvCxnSpPr>
            <p:cNvPr id="26" name="直接连接符 25"/>
            <p:cNvCxnSpPr/>
            <p:nvPr/>
          </p:nvCxnSpPr>
          <p:spPr>
            <a:xfrm>
              <a:off x="6076950" y="4307489"/>
              <a:ext cx="1079908" cy="0"/>
            </a:xfrm>
            <a:prstGeom prst="line">
              <a:avLst/>
            </a:prstGeom>
            <a:ln>
              <a:solidFill>
                <a:srgbClr val="666666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6076950" y="4618639"/>
              <a:ext cx="1079908" cy="0"/>
            </a:xfrm>
            <a:prstGeom prst="line">
              <a:avLst/>
            </a:prstGeom>
            <a:ln>
              <a:solidFill>
                <a:srgbClr val="666666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076950" y="3335939"/>
              <a:ext cx="1079908" cy="0"/>
            </a:xfrm>
            <a:prstGeom prst="line">
              <a:avLst/>
            </a:prstGeom>
            <a:ln>
              <a:solidFill>
                <a:srgbClr val="666666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551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15139" y="4923660"/>
            <a:ext cx="5238582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【2015 ICCV】Learning spatiotemporal features with 3d convolutional networks</a:t>
            </a:r>
          </a:p>
        </p:txBody>
      </p:sp>
      <p:sp>
        <p:nvSpPr>
          <p:cNvPr id="8" name="矩形 7"/>
          <p:cNvSpPr/>
          <p:nvPr/>
        </p:nvSpPr>
        <p:spPr>
          <a:xfrm>
            <a:off x="215139" y="4715929"/>
            <a:ext cx="5238582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7</a:t>
            </a:r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arXiv</a:t>
            </a:r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】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ConvNet Architecture Search for Spatio-temporal Feature Learning</a:t>
            </a:r>
            <a:endParaRPr lang="zh-CN" altLang="en-US" sz="975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1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10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98858" y="522215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深度三维时空网络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959582" y="1125289"/>
            <a:ext cx="2227134" cy="3608032"/>
            <a:chOff x="298859" y="1125289"/>
            <a:chExt cx="2227134" cy="360803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859" y="1130300"/>
              <a:ext cx="2227134" cy="3598011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882" y="1125290"/>
              <a:ext cx="477824" cy="555592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852" y="4296335"/>
              <a:ext cx="533853" cy="428036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402" y="1125289"/>
              <a:ext cx="533853" cy="134391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9953" y="4660106"/>
              <a:ext cx="533853" cy="73215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4925438" y="1125290"/>
            <a:ext cx="2127535" cy="3599081"/>
            <a:chOff x="2834430" y="1125290"/>
            <a:chExt cx="2127535" cy="359908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4430" y="1125290"/>
              <a:ext cx="2127535" cy="3599081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3871" y="1125290"/>
              <a:ext cx="508748" cy="428036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6705" y="1125290"/>
              <a:ext cx="484937" cy="301267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4981" y="4623498"/>
              <a:ext cx="533639" cy="100873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6705" y="4623498"/>
              <a:ext cx="533639" cy="100873"/>
            </a:xfrm>
            <a:prstGeom prst="rect">
              <a:avLst/>
            </a:prstGeom>
          </p:spPr>
        </p:pic>
      </p:grpSp>
      <p:sp>
        <p:nvSpPr>
          <p:cNvPr id="31" name="矩形 30"/>
          <p:cNvSpPr/>
          <p:nvPr/>
        </p:nvSpPr>
        <p:spPr>
          <a:xfrm>
            <a:off x="243208" y="1153216"/>
            <a:ext cx="18533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卷积残差模块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Residual Block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058811" y="1103571"/>
            <a:ext cx="17796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恒等残差模块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Identity Block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399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15139" y="4923660"/>
            <a:ext cx="5238582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【2015 ICCV】Learning spatiotemporal features with 3d convolutional networks</a:t>
            </a:r>
          </a:p>
        </p:txBody>
      </p:sp>
      <p:sp>
        <p:nvSpPr>
          <p:cNvPr id="8" name="矩形 7"/>
          <p:cNvSpPr/>
          <p:nvPr/>
        </p:nvSpPr>
        <p:spPr>
          <a:xfrm>
            <a:off x="215139" y="4715929"/>
            <a:ext cx="5238582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7</a:t>
            </a:r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arXiv</a:t>
            </a:r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】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ConvNet Architecture Search for Spatio-temporal Feature Learning</a:t>
            </a:r>
            <a:endParaRPr lang="zh-CN" altLang="en-US" sz="975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70" y="1096794"/>
            <a:ext cx="8213130" cy="320487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7574" y="4362180"/>
            <a:ext cx="60493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【实例一】基于深度三维网络的动作</a:t>
            </a:r>
            <a:r>
              <a:rPr lang="zh-CN" altLang="en-US" sz="2000" b="1" dirty="0" smtClean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识别 </a:t>
            </a:r>
            <a:r>
              <a:rPr lang="en-US" altLang="zh-CN" sz="2000" b="1" dirty="0" smtClean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- 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Keras</a:t>
            </a:r>
            <a:endParaRPr lang="zh-CN" altLang="en-US" sz="2000" b="1" dirty="0">
              <a:solidFill>
                <a:srgbClr val="FF0000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  <p:sp>
        <p:nvSpPr>
          <p:cNvPr id="11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10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98858" y="522215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深度三维时空网络</a:t>
            </a:r>
          </a:p>
        </p:txBody>
      </p:sp>
    </p:spTree>
    <p:extLst>
      <p:ext uri="{BB962C8B-B14F-4D97-AF65-F5344CB8AC3E}">
        <p14:creationId xmlns:p14="http://schemas.microsoft.com/office/powerpoint/2010/main" val="308016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8250" y="4957280"/>
            <a:ext cx="5238582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【2015 ICCV】Learning spatiotemporal features with 3d convolutional networks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1176"/>
          <a:stretch/>
        </p:blipFill>
        <p:spPr>
          <a:xfrm>
            <a:off x="333612" y="1681772"/>
            <a:ext cx="8312847" cy="854318"/>
          </a:xfrm>
          <a:prstGeom prst="rect">
            <a:avLst/>
          </a:prstGeom>
        </p:spPr>
      </p:pic>
      <p:sp>
        <p:nvSpPr>
          <p:cNvPr id="9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11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98858" y="522215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深度三维时空网络</a:t>
            </a:r>
          </a:p>
        </p:txBody>
      </p:sp>
      <p:sp>
        <p:nvSpPr>
          <p:cNvPr id="2" name="矩形 1"/>
          <p:cNvSpPr/>
          <p:nvPr/>
        </p:nvSpPr>
        <p:spPr>
          <a:xfrm>
            <a:off x="298858" y="1210467"/>
            <a:ext cx="35621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特征图可视化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– Feature Map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8557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8250" y="4957280"/>
            <a:ext cx="5238582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【2015 ICCV】Learning spatiotemporal features with 3d convolutional networks</a:t>
            </a:r>
          </a:p>
        </p:txBody>
      </p:sp>
      <p:sp>
        <p:nvSpPr>
          <p:cNvPr id="8" name="矩形 7"/>
          <p:cNvSpPr/>
          <p:nvPr/>
        </p:nvSpPr>
        <p:spPr>
          <a:xfrm>
            <a:off x="188250" y="4823511"/>
            <a:ext cx="5238582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7</a:t>
            </a:r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arXiv</a:t>
            </a:r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】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ConvNet Architecture Search for Spatio-temporal Feature Learning</a:t>
            </a:r>
            <a:endParaRPr lang="zh-CN" altLang="en-US" sz="975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09" y="2084299"/>
            <a:ext cx="8347169" cy="1206949"/>
          </a:xfrm>
          <a:prstGeom prst="rect">
            <a:avLst/>
          </a:prstGeom>
        </p:spPr>
      </p:pic>
      <p:sp>
        <p:nvSpPr>
          <p:cNvPr id="9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11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98858" y="522215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深度三维时空网络</a:t>
            </a:r>
          </a:p>
        </p:txBody>
      </p:sp>
      <p:sp>
        <p:nvSpPr>
          <p:cNvPr id="10" name="矩形 9"/>
          <p:cNvSpPr/>
          <p:nvPr/>
        </p:nvSpPr>
        <p:spPr>
          <a:xfrm>
            <a:off x="298858" y="1210467"/>
            <a:ext cx="35621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特征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图可视化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– Feature Map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98857" y="1686992"/>
            <a:ext cx="4336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卷积核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可视化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– Convolution Kernel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110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基于深度网络的</a:t>
            </a:r>
            <a:r>
              <a:rPr lang="zh-CN" altLang="en-US" sz="36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视频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动作识别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78218" y="1597407"/>
            <a:ext cx="3744416" cy="2809782"/>
            <a:chOff x="323528" y="2076343"/>
            <a:chExt cx="3744416" cy="2809782"/>
          </a:xfrm>
        </p:grpSpPr>
        <p:sp>
          <p:nvSpPr>
            <p:cNvPr id="28" name="Text Box 9"/>
            <p:cNvSpPr txBox="1">
              <a:spLocks noChangeArrowheads="1"/>
            </p:cNvSpPr>
            <p:nvPr/>
          </p:nvSpPr>
          <p:spPr bwMode="auto">
            <a:xfrm>
              <a:off x="323528" y="2990967"/>
              <a:ext cx="238358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800" b="1" dirty="0" smtClean="0">
                  <a:solidFill>
                    <a:srgbClr val="A50021"/>
                  </a:solidFill>
                  <a:ea typeface="黑体" pitchFamily="49" charset="-122"/>
                </a:rPr>
                <a:t>Youtube-8M</a:t>
              </a:r>
              <a:endParaRPr lang="zh-CN" altLang="en-US" sz="2800" b="1" dirty="0">
                <a:solidFill>
                  <a:srgbClr val="A50021"/>
                </a:solidFill>
                <a:ea typeface="黑体" pitchFamily="49" charset="-122"/>
              </a:endParaRPr>
            </a:p>
          </p:txBody>
        </p:sp>
        <p:sp>
          <p:nvSpPr>
            <p:cNvPr id="29" name="Text Box 9"/>
            <p:cNvSpPr txBox="1">
              <a:spLocks noChangeArrowheads="1"/>
            </p:cNvSpPr>
            <p:nvPr/>
          </p:nvSpPr>
          <p:spPr bwMode="auto">
            <a:xfrm>
              <a:off x="611560" y="4362905"/>
              <a:ext cx="238358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800" b="1" dirty="0" smtClean="0">
                  <a:solidFill>
                    <a:srgbClr val="FF5050"/>
                  </a:solidFill>
                  <a:ea typeface="黑体" pitchFamily="49" charset="-122"/>
                </a:rPr>
                <a:t>ActivityNet</a:t>
              </a:r>
              <a:endParaRPr lang="zh-CN" altLang="en-US" sz="2800" b="1" dirty="0">
                <a:solidFill>
                  <a:srgbClr val="FF5050"/>
                </a:solidFill>
                <a:ea typeface="黑体" pitchFamily="49" charset="-122"/>
              </a:endParaRPr>
            </a:p>
          </p:txBody>
        </p:sp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>
              <a:off x="1187624" y="3905591"/>
              <a:ext cx="238358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800" b="1" dirty="0" smtClean="0">
                  <a:solidFill>
                    <a:srgbClr val="FF7C80"/>
                  </a:solidFill>
                  <a:ea typeface="黑体" pitchFamily="49" charset="-122"/>
                </a:rPr>
                <a:t>ACM-LSVC</a:t>
              </a:r>
              <a:endParaRPr lang="zh-CN" altLang="en-US" sz="2800" b="1" dirty="0">
                <a:solidFill>
                  <a:srgbClr val="FF7C80"/>
                </a:solidFill>
                <a:ea typeface="黑体" pitchFamily="49" charset="-122"/>
              </a:endParaRPr>
            </a:p>
          </p:txBody>
        </p:sp>
        <p:sp>
          <p:nvSpPr>
            <p:cNvPr id="31" name="Text Box 9"/>
            <p:cNvSpPr txBox="1">
              <a:spLocks noChangeArrowheads="1"/>
            </p:cNvSpPr>
            <p:nvPr/>
          </p:nvSpPr>
          <p:spPr bwMode="auto">
            <a:xfrm>
              <a:off x="1187624" y="2076343"/>
              <a:ext cx="238358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800" b="1" dirty="0" smtClean="0">
                  <a:solidFill>
                    <a:srgbClr val="CC0000"/>
                  </a:solidFill>
                  <a:ea typeface="黑体" pitchFamily="49" charset="-122"/>
                </a:rPr>
                <a:t>Thumos</a:t>
              </a:r>
              <a:endParaRPr lang="zh-CN" altLang="en-US" sz="2800" b="1" dirty="0">
                <a:solidFill>
                  <a:srgbClr val="CC0000"/>
                </a:solidFill>
                <a:ea typeface="黑体" pitchFamily="49" charset="-122"/>
              </a:endParaRPr>
            </a:p>
          </p:txBody>
        </p:sp>
        <p:sp>
          <p:nvSpPr>
            <p:cNvPr id="32" name="Text Box 9"/>
            <p:cNvSpPr txBox="1">
              <a:spLocks noChangeArrowheads="1"/>
            </p:cNvSpPr>
            <p:nvPr/>
          </p:nvSpPr>
          <p:spPr bwMode="auto">
            <a:xfrm>
              <a:off x="2188418" y="2533655"/>
              <a:ext cx="187952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800" b="1" dirty="0" smtClean="0">
                  <a:solidFill>
                    <a:srgbClr val="FF9999"/>
                  </a:solidFill>
                  <a:ea typeface="黑体" pitchFamily="49" charset="-122"/>
                </a:rPr>
                <a:t>Charades</a:t>
              </a:r>
              <a:endParaRPr lang="zh-CN" altLang="en-US" sz="2800" b="1" dirty="0">
                <a:solidFill>
                  <a:srgbClr val="FF9999"/>
                </a:solidFill>
                <a:ea typeface="黑体" pitchFamily="49" charset="-122"/>
              </a:endParaRPr>
            </a:p>
          </p:txBody>
        </p:sp>
        <p:sp>
          <p:nvSpPr>
            <p:cNvPr id="33" name="Text Box 9"/>
            <p:cNvSpPr txBox="1">
              <a:spLocks noChangeArrowheads="1"/>
            </p:cNvSpPr>
            <p:nvPr/>
          </p:nvSpPr>
          <p:spPr bwMode="auto">
            <a:xfrm>
              <a:off x="2526536" y="3448279"/>
              <a:ext cx="13253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800" b="1" dirty="0" smtClean="0">
                  <a:solidFill>
                    <a:srgbClr val="FFCCCC"/>
                  </a:solidFill>
                  <a:ea typeface="黑体" pitchFamily="49" charset="-122"/>
                </a:rPr>
                <a:t>ODAR</a:t>
              </a:r>
              <a:endParaRPr lang="zh-CN" altLang="en-US" sz="2800" b="1" dirty="0">
                <a:solidFill>
                  <a:srgbClr val="FFCCCC"/>
                </a:solidFill>
                <a:ea typeface="黑体" pitchFamily="49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516531" y="1201118"/>
            <a:ext cx="4597248" cy="3350455"/>
            <a:chOff x="4511256" y="1345492"/>
            <a:chExt cx="4597248" cy="3350455"/>
          </a:xfrm>
        </p:grpSpPr>
        <p:sp>
          <p:nvSpPr>
            <p:cNvPr id="39" name="Text Box 9"/>
            <p:cNvSpPr txBox="1">
              <a:spLocks noChangeArrowheads="1"/>
            </p:cNvSpPr>
            <p:nvPr/>
          </p:nvSpPr>
          <p:spPr bwMode="auto">
            <a:xfrm>
              <a:off x="4708698" y="2245447"/>
              <a:ext cx="238358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1600" dirty="0"/>
                <a:t>ActivityNet</a:t>
              </a:r>
              <a:endParaRPr lang="zh-CN" altLang="en-US" sz="1600" dirty="0"/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6229" y="2067062"/>
              <a:ext cx="2962275" cy="695325"/>
            </a:xfrm>
            <a:prstGeom prst="rect">
              <a:avLst/>
            </a:prstGeom>
          </p:spPr>
        </p:pic>
        <p:sp>
          <p:nvSpPr>
            <p:cNvPr id="41" name="Text Box 9"/>
            <p:cNvSpPr txBox="1">
              <a:spLocks noChangeArrowheads="1"/>
            </p:cNvSpPr>
            <p:nvPr/>
          </p:nvSpPr>
          <p:spPr bwMode="auto">
            <a:xfrm>
              <a:off x="4708698" y="1494169"/>
              <a:ext cx="238358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1600" dirty="0"/>
                <a:t>Youtube-8M</a:t>
              </a:r>
              <a:endParaRPr lang="zh-CN" altLang="en-US" sz="1600" dirty="0"/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8273" y="1345492"/>
              <a:ext cx="2451868" cy="635909"/>
            </a:xfrm>
            <a:prstGeom prst="rect">
              <a:avLst/>
            </a:prstGeom>
          </p:spPr>
        </p:pic>
        <p:sp>
          <p:nvSpPr>
            <p:cNvPr id="43" name="Text Box 9"/>
            <p:cNvSpPr txBox="1">
              <a:spLocks noChangeArrowheads="1"/>
            </p:cNvSpPr>
            <p:nvPr/>
          </p:nvSpPr>
          <p:spPr bwMode="auto">
            <a:xfrm>
              <a:off x="4699682" y="2969978"/>
              <a:ext cx="238358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1600" dirty="0"/>
                <a:t>FCVID</a:t>
              </a:r>
              <a:endParaRPr lang="zh-CN" altLang="en-US" sz="1600" dirty="0"/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6697" y="2848048"/>
              <a:ext cx="1835784" cy="582414"/>
            </a:xfrm>
            <a:prstGeom prst="rect">
              <a:avLst/>
            </a:prstGeom>
          </p:spPr>
        </p:pic>
        <p:sp>
          <p:nvSpPr>
            <p:cNvPr id="45" name="Text Box 9"/>
            <p:cNvSpPr txBox="1">
              <a:spLocks noChangeArrowheads="1"/>
            </p:cNvSpPr>
            <p:nvPr/>
          </p:nvSpPr>
          <p:spPr bwMode="auto">
            <a:xfrm>
              <a:off x="4708698" y="3640859"/>
              <a:ext cx="238358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1600" dirty="0"/>
                <a:t>UCF</a:t>
              </a:r>
              <a:endParaRPr lang="zh-CN" altLang="en-US" sz="1600" dirty="0"/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6228" y="3516123"/>
              <a:ext cx="1377169" cy="579454"/>
            </a:xfrm>
            <a:prstGeom prst="rect">
              <a:avLst/>
            </a:prstGeom>
          </p:spPr>
        </p:pic>
        <p:sp>
          <p:nvSpPr>
            <p:cNvPr id="49" name="Text Box 9"/>
            <p:cNvSpPr txBox="1">
              <a:spLocks noChangeArrowheads="1"/>
            </p:cNvSpPr>
            <p:nvPr/>
          </p:nvSpPr>
          <p:spPr bwMode="auto">
            <a:xfrm>
              <a:off x="4708698" y="4170609"/>
              <a:ext cx="238358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1600" dirty="0"/>
                <a:t>ODAR</a:t>
              </a:r>
              <a:endParaRPr lang="zh-CN" altLang="en-US" sz="1600" dirty="0"/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7"/>
            <a:srcRect t="1" r="11670" b="-2810"/>
            <a:stretch/>
          </p:blipFill>
          <p:spPr>
            <a:xfrm>
              <a:off x="6136697" y="4187100"/>
              <a:ext cx="2899799" cy="356306"/>
            </a:xfrm>
            <a:prstGeom prst="rect">
              <a:avLst/>
            </a:prstGeom>
          </p:spPr>
        </p:pic>
        <p:sp>
          <p:nvSpPr>
            <p:cNvPr id="58" name="矩形 57"/>
            <p:cNvSpPr/>
            <p:nvPr/>
          </p:nvSpPr>
          <p:spPr bwMode="auto">
            <a:xfrm>
              <a:off x="4511256" y="1355656"/>
              <a:ext cx="4597248" cy="3340291"/>
            </a:xfrm>
            <a:prstGeom prst="rect">
              <a:avLst/>
            </a:prstGeom>
            <a:noFill/>
            <a:ln w="9525" cap="flat" cmpd="sng" algn="ctr">
              <a:solidFill>
                <a:srgbClr val="000099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4200" b="0" i="0" u="none" strike="noStrike" cap="none" normalizeH="0" baseline="0" smtClean="0">
                <a:ln>
                  <a:noFill/>
                </a:ln>
                <a:solidFill>
                  <a:schemeClr val="accent2"/>
                </a:solidFill>
                <a:effectLst/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59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709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8250" y="4957280"/>
            <a:ext cx="5238582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【2015 ICCV】Learning spatiotemporal features with 3d convolutional networks</a:t>
            </a:r>
          </a:p>
        </p:txBody>
      </p:sp>
      <p:sp>
        <p:nvSpPr>
          <p:cNvPr id="8" name="矩形 7"/>
          <p:cNvSpPr/>
          <p:nvPr/>
        </p:nvSpPr>
        <p:spPr>
          <a:xfrm>
            <a:off x="188250" y="4823511"/>
            <a:ext cx="5238582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7</a:t>
            </a:r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arXiv</a:t>
            </a:r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】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ConvNet Architecture Search for Spatio-temporal Feature Learning</a:t>
            </a:r>
            <a:endParaRPr lang="zh-CN" altLang="en-US" sz="975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64" y="2570065"/>
            <a:ext cx="8312846" cy="208577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86914" y="4691344"/>
            <a:ext cx="5238582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7</a:t>
            </a:r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IC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IP</a:t>
            </a:r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】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Cascaded Temporal Spatial Features for Action Recognition</a:t>
            </a:r>
            <a:endParaRPr lang="zh-CN" altLang="en-US" sz="975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9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11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98858" y="522215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深度三维时空网络</a:t>
            </a:r>
          </a:p>
        </p:txBody>
      </p:sp>
      <p:sp>
        <p:nvSpPr>
          <p:cNvPr id="10" name="矩形 9"/>
          <p:cNvSpPr/>
          <p:nvPr/>
        </p:nvSpPr>
        <p:spPr>
          <a:xfrm>
            <a:off x="298858" y="1210467"/>
            <a:ext cx="35621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特征图可视化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– Feature Map</a:t>
            </a:r>
            <a:endParaRPr lang="zh-CN" altLang="en-US" sz="2000" dirty="0"/>
          </a:p>
        </p:txBody>
      </p:sp>
      <p:sp>
        <p:nvSpPr>
          <p:cNvPr id="15" name="矩形 14"/>
          <p:cNvSpPr/>
          <p:nvPr/>
        </p:nvSpPr>
        <p:spPr>
          <a:xfrm>
            <a:off x="298857" y="1686992"/>
            <a:ext cx="4336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卷积核可视化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– Convolution Kernel</a:t>
            </a:r>
            <a:endParaRPr lang="zh-CN" altLang="en-US" sz="2000" dirty="0"/>
          </a:p>
        </p:txBody>
      </p:sp>
      <p:sp>
        <p:nvSpPr>
          <p:cNvPr id="16" name="矩形 15"/>
          <p:cNvSpPr/>
          <p:nvPr/>
        </p:nvSpPr>
        <p:spPr>
          <a:xfrm>
            <a:off x="298856" y="2163517"/>
            <a:ext cx="35958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中间层可视化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– Middle Layer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514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08436" y="4923660"/>
            <a:ext cx="5238582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【2015 ICCV】Learning spatiotemporal features with 3d convolutional networks</a:t>
            </a:r>
          </a:p>
        </p:txBody>
      </p:sp>
      <p:sp>
        <p:nvSpPr>
          <p:cNvPr id="8" name="矩形 7"/>
          <p:cNvSpPr/>
          <p:nvPr/>
        </p:nvSpPr>
        <p:spPr>
          <a:xfrm>
            <a:off x="208436" y="4715929"/>
            <a:ext cx="5238582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7</a:t>
            </a:r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arXiv</a:t>
            </a:r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】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ConvNet Architecture Search for Spatio-temporal Feature Learning</a:t>
            </a:r>
            <a:endParaRPr lang="zh-CN" altLang="en-US" sz="975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70" y="1489168"/>
            <a:ext cx="6185648" cy="269919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20548" y="4516524"/>
            <a:ext cx="5238582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7</a:t>
            </a:r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IC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IP</a:t>
            </a:r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】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Cascaded Temporal Spatial Features for Action Recognition</a:t>
            </a:r>
            <a:endParaRPr lang="zh-CN" altLang="en-US" sz="975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0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12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298858" y="522215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深度三维时空网络</a:t>
            </a:r>
          </a:p>
        </p:txBody>
      </p:sp>
      <p:sp>
        <p:nvSpPr>
          <p:cNvPr id="13" name="矩形 12"/>
          <p:cNvSpPr/>
          <p:nvPr/>
        </p:nvSpPr>
        <p:spPr>
          <a:xfrm>
            <a:off x="298858" y="1210467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特征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图可视化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98857" y="168699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卷积核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可视化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98856" y="2163517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中间层可视化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98856" y="2638709"/>
            <a:ext cx="1781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全连接可视化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67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08436" y="4923660"/>
            <a:ext cx="5238582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【2015 ICCV】Learning spatiotemporal features with 3d convolutional networks</a:t>
            </a:r>
          </a:p>
        </p:txBody>
      </p:sp>
      <p:sp>
        <p:nvSpPr>
          <p:cNvPr id="8" name="矩形 7"/>
          <p:cNvSpPr/>
          <p:nvPr/>
        </p:nvSpPr>
        <p:spPr>
          <a:xfrm>
            <a:off x="208436" y="4715929"/>
            <a:ext cx="5238582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7</a:t>
            </a:r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arXiv</a:t>
            </a:r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】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ConvNet Architecture Search for Spatio-temporal Feature Learning</a:t>
            </a:r>
            <a:endParaRPr lang="zh-CN" altLang="en-US" sz="975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70" y="1489168"/>
            <a:ext cx="6185648" cy="269919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20548" y="4516524"/>
            <a:ext cx="5238582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7</a:t>
            </a:r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IC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IP</a:t>
            </a:r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】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Cascaded Temporal Spatial Features for Action Recognition</a:t>
            </a:r>
            <a:endParaRPr lang="zh-CN" altLang="en-US" sz="975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0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12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298858" y="522215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深度三维时空网络</a:t>
            </a:r>
          </a:p>
        </p:txBody>
      </p:sp>
      <p:sp>
        <p:nvSpPr>
          <p:cNvPr id="13" name="矩形 12"/>
          <p:cNvSpPr/>
          <p:nvPr/>
        </p:nvSpPr>
        <p:spPr>
          <a:xfrm>
            <a:off x="298858" y="1210467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特征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图可视化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98857" y="168699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卷积核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可视化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98856" y="2163517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中间层可视化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98856" y="2638709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全连接可视化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070731" y="1214926"/>
            <a:ext cx="9541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buSzPct val="70000"/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意义？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8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f/fb/Ventral-dorsal_streams.svg/300px-Ventral-dorsal_stream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52" y="2415367"/>
            <a:ext cx="2143125" cy="15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754838" y="2415367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背侧流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 – </a:t>
            </a:r>
            <a:r>
              <a:rPr lang="zh-CN" altLang="en-US" b="1" dirty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运动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识别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70562" y="3826221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腹侧流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– </a:t>
            </a:r>
            <a:r>
              <a:rPr lang="zh-CN" altLang="en-US" b="1" dirty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物体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辨识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40864" y="2803999"/>
            <a:ext cx="1527135" cy="1479559"/>
            <a:chOff x="5252083" y="3506197"/>
            <a:chExt cx="2036180" cy="1972745"/>
          </a:xfrm>
        </p:grpSpPr>
        <p:sp>
          <p:nvSpPr>
            <p:cNvPr id="6" name="右大括号 5"/>
            <p:cNvSpPr/>
            <p:nvPr/>
          </p:nvSpPr>
          <p:spPr>
            <a:xfrm rot="2155275">
              <a:off x="5252083" y="3506197"/>
              <a:ext cx="524537" cy="1972745"/>
            </a:xfrm>
            <a:prstGeom prst="rightBrace">
              <a:avLst>
                <a:gd name="adj1" fmla="val 28805"/>
                <a:gd name="adj2" fmla="val 50000"/>
              </a:avLst>
            </a:prstGeom>
            <a:noFill/>
            <a:ln w="28575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5776738" y="4560510"/>
              <a:ext cx="1511525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33CC"/>
                  </a:solidFill>
                  <a:latin typeface="Adobe 黑体 Std R" panose="020B0400000000000000" pitchFamily="34" charset="-122"/>
                  <a:ea typeface="Adobe 黑体 Std R" panose="020B0400000000000000" pitchFamily="34" charset="-122"/>
                  <a:cs typeface="Times New Roman" pitchFamily="18" charset="0"/>
                </a:rPr>
                <a:t>残差连接</a:t>
              </a:r>
              <a:endParaRPr lang="en-US" altLang="zh-CN" b="1" dirty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02556" y="4709343"/>
            <a:ext cx="685800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M. A. </a:t>
            </a:r>
            <a:r>
              <a:rPr lang="en-US" altLang="zh-CN" sz="75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Goodale</a:t>
            </a:r>
            <a:r>
              <a:rPr lang="en-US" altLang="zh-CN" sz="7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A. D. Milner. Separate visual pathways for perception and action. Trends in Neurosciences, 15(1):20–25, 1992.</a:t>
            </a:r>
            <a:endParaRPr lang="zh-CN" altLang="en-US" sz="75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8124" y="4913171"/>
            <a:ext cx="685800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Richard T Born. Segregation of global and local motion processing in primate middle temporal visual area. Nature, 357(6378):497–499, 1992.</a:t>
            </a:r>
            <a:endParaRPr lang="zh-CN" altLang="en-US" sz="75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13 / 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36889" y="508912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深度双流时空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 </a:t>
            </a:r>
            <a:r>
              <a:rPr lang="en-US" altLang="zh-CN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lang="en-US" altLang="zh-CN" sz="36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TwoStream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"/>
          <p:cNvSpPr>
            <a:spLocks noChangeArrowheads="1"/>
          </p:cNvSpPr>
          <p:nvPr/>
        </p:nvSpPr>
        <p:spPr bwMode="auto">
          <a:xfrm>
            <a:off x="290653" y="1171923"/>
            <a:ext cx="6210300" cy="103150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tabLst>
                <a:tab pos="266700" algn="l"/>
              </a:tabLst>
              <a:defRPr sz="32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6700" algn="l"/>
              </a:tabLst>
              <a:defRPr sz="28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6700" algn="l"/>
              </a:tabLst>
              <a:defRPr sz="24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设计动机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: 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人脑启发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基本假定：视频动作类已知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---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从识别到分类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0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09" y="1664355"/>
            <a:ext cx="6820918" cy="23742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6409" y="4944747"/>
            <a:ext cx="6863457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【2015 NIPS】Two-Stream Convolutional Networks for Action Recognition in Videos</a:t>
            </a:r>
          </a:p>
        </p:txBody>
      </p:sp>
      <p:sp>
        <p:nvSpPr>
          <p:cNvPr id="7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14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36889" y="508912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深度双流时空网络</a:t>
            </a:r>
          </a:p>
        </p:txBody>
      </p:sp>
      <p:sp>
        <p:nvSpPr>
          <p:cNvPr id="8" name="矩形 7"/>
          <p:cNvSpPr/>
          <p:nvPr/>
        </p:nvSpPr>
        <p:spPr>
          <a:xfrm>
            <a:off x="3724668" y="4038647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背侧流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 – </a:t>
            </a:r>
            <a:r>
              <a:rPr lang="zh-CN" altLang="en-US" b="1" dirty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运动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识别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24668" y="1342513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腹侧流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– </a:t>
            </a:r>
            <a:r>
              <a:rPr lang="zh-CN" altLang="en-US" b="1" dirty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物体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辨识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99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15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30" name="矩形 1"/>
          <p:cNvSpPr>
            <a:spLocks noChangeArrowheads="1"/>
          </p:cNvSpPr>
          <p:nvPr/>
        </p:nvSpPr>
        <p:spPr bwMode="auto">
          <a:xfrm>
            <a:off x="351168" y="1012085"/>
            <a:ext cx="8006179" cy="296081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tabLst>
                <a:tab pos="266700" algn="l"/>
              </a:tabLst>
              <a:defRPr sz="32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6700" algn="l"/>
              </a:tabLst>
              <a:defRPr sz="28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6700" algn="l"/>
              </a:tabLst>
              <a:defRPr sz="24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什么是光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流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(optical flow):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pPr lvl="2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光流是</a:t>
            </a:r>
            <a:r>
              <a:rPr lang="zh-CN" altLang="en-US" sz="1800" dirty="0">
                <a:solidFill>
                  <a:srgbClr val="0000FF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空间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运动物体在观测成像</a:t>
            </a:r>
            <a:r>
              <a:rPr lang="zh-CN" altLang="en-US" sz="1800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平面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上的像素运动的瞬时速度。</a:t>
            </a:r>
            <a:endParaRPr lang="en-US" altLang="zh-CN" sz="18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基本假设：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pPr marL="1085850" lvl="2" indent="-342900" ea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相邻帧之间的</a:t>
            </a:r>
            <a:r>
              <a:rPr lang="zh-CN" altLang="en-US" sz="1800" dirty="0">
                <a:solidFill>
                  <a:srgbClr val="0000FF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亮度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恒定</a:t>
            </a:r>
            <a:endParaRPr lang="en-US" altLang="zh-CN" sz="18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1085850" lvl="2" indent="-342900" ea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相邻帧之间物体的运动比较“</a:t>
            </a:r>
            <a:r>
              <a:rPr lang="zh-CN" altLang="en-US" sz="1800" dirty="0">
                <a:solidFill>
                  <a:srgbClr val="0000FF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微小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”</a:t>
            </a:r>
            <a:endParaRPr lang="en-US" altLang="zh-CN" sz="18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1085850" lvl="2" indent="-342900" ea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保持</a:t>
            </a:r>
            <a:r>
              <a:rPr lang="zh-CN" altLang="en-US" sz="1800" dirty="0">
                <a:solidFill>
                  <a:srgbClr val="0000FF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空间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一致性</a:t>
            </a:r>
            <a:endParaRPr lang="en-US" altLang="zh-CN" sz="18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36889" y="508912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深度双流时空网络</a:t>
            </a:r>
          </a:p>
        </p:txBody>
      </p:sp>
    </p:spTree>
    <p:extLst>
      <p:ext uri="{BB962C8B-B14F-4D97-AF65-F5344CB8AC3E}">
        <p14:creationId xmlns:p14="http://schemas.microsoft.com/office/powerpoint/2010/main" val="355733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y.csdn.net/uploads/201205/18/1337349326_95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593" y="3072921"/>
            <a:ext cx="4773727" cy="167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15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30" name="矩形 1"/>
          <p:cNvSpPr>
            <a:spLocks noChangeArrowheads="1"/>
          </p:cNvSpPr>
          <p:nvPr/>
        </p:nvSpPr>
        <p:spPr bwMode="auto">
          <a:xfrm>
            <a:off x="351168" y="1012085"/>
            <a:ext cx="8006179" cy="102489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tabLst>
                <a:tab pos="266700" algn="l"/>
              </a:tabLst>
              <a:defRPr sz="32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6700" algn="l"/>
              </a:tabLst>
              <a:defRPr sz="28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6700" algn="l"/>
              </a:tabLst>
              <a:defRPr sz="24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什么是光流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:</a:t>
            </a:r>
          </a:p>
          <a:p>
            <a:pPr lvl="2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光流是</a:t>
            </a:r>
            <a:r>
              <a:rPr lang="zh-CN" altLang="en-US" sz="1800" dirty="0">
                <a:solidFill>
                  <a:srgbClr val="0000FF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空间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运动物体在观测成像</a:t>
            </a:r>
            <a:r>
              <a:rPr lang="zh-CN" altLang="en-US" sz="1800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平面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上的像素运动的瞬时速度</a:t>
            </a:r>
            <a:r>
              <a:rPr lang="zh-CN" altLang="en-US" sz="18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。</a:t>
            </a:r>
            <a:endParaRPr lang="en-US" altLang="zh-CN" sz="18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1168" y="2652679"/>
            <a:ext cx="52629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光流场是运动场在二维图像平面上的投影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36889" y="508912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深度双流时空网络</a:t>
            </a:r>
          </a:p>
        </p:txBody>
      </p:sp>
    </p:spTree>
    <p:extLst>
      <p:ext uri="{BB962C8B-B14F-4D97-AF65-F5344CB8AC3E}">
        <p14:creationId xmlns:p14="http://schemas.microsoft.com/office/powerpoint/2010/main" val="304360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f/fb/Ventral-dorsal_streams.svg/300px-Ventral-dorsal_stream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52" y="2415367"/>
            <a:ext cx="2143125" cy="15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754838" y="2415367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背侧流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 – </a:t>
            </a:r>
            <a:r>
              <a:rPr lang="zh-CN" altLang="en-US" b="1" dirty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运动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识别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70562" y="3826221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腹侧流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– </a:t>
            </a:r>
            <a:r>
              <a:rPr lang="zh-CN" altLang="en-US" b="1" dirty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物体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辨识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40864" y="2803999"/>
            <a:ext cx="1527135" cy="1479559"/>
            <a:chOff x="5252083" y="3506197"/>
            <a:chExt cx="2036180" cy="1972745"/>
          </a:xfrm>
        </p:grpSpPr>
        <p:sp>
          <p:nvSpPr>
            <p:cNvPr id="6" name="右大括号 5"/>
            <p:cNvSpPr/>
            <p:nvPr/>
          </p:nvSpPr>
          <p:spPr>
            <a:xfrm rot="2155275">
              <a:off x="5252083" y="3506197"/>
              <a:ext cx="524537" cy="1972745"/>
            </a:xfrm>
            <a:prstGeom prst="rightBrace">
              <a:avLst>
                <a:gd name="adj1" fmla="val 28805"/>
                <a:gd name="adj2" fmla="val 50000"/>
              </a:avLst>
            </a:prstGeom>
            <a:noFill/>
            <a:ln w="28575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5776738" y="4560510"/>
              <a:ext cx="1511525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33CC"/>
                  </a:solidFill>
                  <a:latin typeface="Adobe 黑体 Std R" panose="020B0400000000000000" pitchFamily="34" charset="-122"/>
                  <a:ea typeface="Adobe 黑体 Std R" panose="020B0400000000000000" pitchFamily="34" charset="-122"/>
                  <a:cs typeface="Times New Roman" pitchFamily="18" charset="0"/>
                </a:rPr>
                <a:t>残差连接</a:t>
              </a:r>
              <a:endParaRPr lang="en-US" altLang="zh-CN" b="1" dirty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02556" y="4709343"/>
            <a:ext cx="685800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M. A. </a:t>
            </a:r>
            <a:r>
              <a:rPr lang="en-US" altLang="zh-CN" sz="75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Goodale</a:t>
            </a:r>
            <a:r>
              <a:rPr lang="en-US" altLang="zh-CN" sz="7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A. D. Milner. Separate visual pathways for perception and action. Trends in Neurosciences, 15(1):20–25, 1992.</a:t>
            </a:r>
            <a:endParaRPr lang="zh-CN" altLang="en-US" sz="75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8124" y="4913171"/>
            <a:ext cx="685800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Richard T Born. Segregation of global and local motion processing in primate middle temporal visual area. Nature, 357(6378):497–499, 1992.</a:t>
            </a:r>
            <a:endParaRPr lang="zh-CN" altLang="en-US" sz="75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16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36889" y="508912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深度双流时空网络</a:t>
            </a:r>
          </a:p>
        </p:txBody>
      </p:sp>
      <p:sp>
        <p:nvSpPr>
          <p:cNvPr id="16" name="矩形 1"/>
          <p:cNvSpPr>
            <a:spLocks noChangeArrowheads="1"/>
          </p:cNvSpPr>
          <p:nvPr/>
        </p:nvSpPr>
        <p:spPr bwMode="auto">
          <a:xfrm>
            <a:off x="290653" y="1171923"/>
            <a:ext cx="6210300" cy="103150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tabLst>
                <a:tab pos="266700" algn="l"/>
              </a:tabLst>
              <a:defRPr sz="32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6700" algn="l"/>
              </a:tabLst>
              <a:defRPr sz="28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6700" algn="l"/>
              </a:tabLst>
              <a:defRPr sz="24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设计动机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: 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人脑启发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基本假定：视频动作类已知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---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从识别到分类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3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99" y="1707655"/>
            <a:ext cx="4694723" cy="2232896"/>
          </a:xfrm>
          <a:prstGeom prst="rect">
            <a:avLst/>
          </a:prstGeom>
        </p:spPr>
      </p:pic>
      <p:sp>
        <p:nvSpPr>
          <p:cNvPr id="6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17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36889" y="508912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深度双流时空网络</a:t>
            </a:r>
          </a:p>
        </p:txBody>
      </p:sp>
      <p:sp>
        <p:nvSpPr>
          <p:cNvPr id="8" name="矩形 7"/>
          <p:cNvSpPr/>
          <p:nvPr/>
        </p:nvSpPr>
        <p:spPr>
          <a:xfrm>
            <a:off x="188258" y="4944747"/>
            <a:ext cx="6858000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【2016 NIPS】Spatiotemporal Residual Networks for Video Action Recognition</a:t>
            </a:r>
          </a:p>
        </p:txBody>
      </p:sp>
      <p:sp>
        <p:nvSpPr>
          <p:cNvPr id="9" name="矩形 8"/>
          <p:cNvSpPr/>
          <p:nvPr/>
        </p:nvSpPr>
        <p:spPr>
          <a:xfrm>
            <a:off x="2261628" y="4038647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背侧流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 – </a:t>
            </a:r>
            <a:r>
              <a:rPr lang="zh-CN" altLang="en-US" b="1" dirty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运动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识别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61628" y="1342513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腹侧流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– </a:t>
            </a:r>
            <a:r>
              <a:rPr lang="zh-CN" altLang="en-US" b="1" dirty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物体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辨识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31459" y="2639437"/>
            <a:ext cx="3692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残差</a:t>
            </a:r>
            <a:r>
              <a:rPr lang="zh-CN" altLang="en-US" b="1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连接 </a:t>
            </a:r>
            <a:r>
              <a:rPr lang="en-US" altLang="zh-CN" b="1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–Residual Connection</a:t>
            </a:r>
            <a:endParaRPr lang="en-US" altLang="zh-CN" b="1" dirty="0">
              <a:solidFill>
                <a:srgbClr val="0033CC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3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7" y="1113588"/>
            <a:ext cx="5810866" cy="2376264"/>
          </a:xfrm>
          <a:prstGeom prst="rect">
            <a:avLst/>
          </a:prstGeom>
        </p:spPr>
      </p:pic>
      <p:sp>
        <p:nvSpPr>
          <p:cNvPr id="7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18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36889" y="508912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深度双流时空网络</a:t>
            </a:r>
          </a:p>
        </p:txBody>
      </p:sp>
      <p:sp>
        <p:nvSpPr>
          <p:cNvPr id="9" name="矩形 8"/>
          <p:cNvSpPr/>
          <p:nvPr/>
        </p:nvSpPr>
        <p:spPr>
          <a:xfrm>
            <a:off x="188258" y="4944747"/>
            <a:ext cx="6858000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【2016 NIPS】Spatiotemporal Residual Networks for Video Action Recognition</a:t>
            </a:r>
          </a:p>
        </p:txBody>
      </p:sp>
      <p:sp>
        <p:nvSpPr>
          <p:cNvPr id="2" name="矩形 1"/>
          <p:cNvSpPr/>
          <p:nvPr/>
        </p:nvSpPr>
        <p:spPr>
          <a:xfrm>
            <a:off x="276373" y="1026176"/>
            <a:ext cx="1980029" cy="5082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buSzPct val="70000"/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前向、反向传播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2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8915" y="391307"/>
            <a:ext cx="6858000" cy="530915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基于深度网络的视频</a:t>
            </a:r>
            <a:r>
              <a:rPr lang="zh-CN" altLang="en-US" sz="36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动作识别</a:t>
            </a:r>
          </a:p>
        </p:txBody>
      </p:sp>
      <p:pic>
        <p:nvPicPr>
          <p:cNvPr id="30" name="图片 29" descr="C:\Users\smile_000\AppData\Roaming\Tencent\Users\363751041\QQ\WinTemp\RichOle\I5E4Y)WN3)~556G4H5]798I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55" y="1100605"/>
            <a:ext cx="6210690" cy="308869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矩形 1"/>
          <p:cNvSpPr>
            <a:spLocks noChangeArrowheads="1"/>
          </p:cNvSpPr>
          <p:nvPr/>
        </p:nvSpPr>
        <p:spPr bwMode="auto">
          <a:xfrm>
            <a:off x="1199401" y="4050463"/>
            <a:ext cx="6774977" cy="93756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tabLst>
                <a:tab pos="266700" algn="l"/>
              </a:tabLst>
              <a:defRPr sz="32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6700" algn="l"/>
              </a:tabLst>
              <a:defRPr sz="28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6700" algn="l"/>
              </a:tabLst>
              <a:defRPr sz="24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问题难点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:</a:t>
            </a:r>
          </a:p>
          <a:p>
            <a:pPr lvl="1"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800" dirty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背景复杂、视角多变、运动模糊、冗余帧、动作主体</a:t>
            </a:r>
            <a:endParaRPr lang="en-US" altLang="zh-CN" sz="1800" dirty="0">
              <a:solidFill>
                <a:srgbClr val="0033CC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  <p:sp>
        <p:nvSpPr>
          <p:cNvPr id="7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56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7" y="1113588"/>
            <a:ext cx="5810866" cy="23762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828" y="3489852"/>
            <a:ext cx="3078342" cy="414476"/>
          </a:xfrm>
          <a:prstGeom prst="rect">
            <a:avLst/>
          </a:prstGeom>
        </p:spPr>
      </p:pic>
      <p:sp>
        <p:nvSpPr>
          <p:cNvPr id="9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18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36889" y="508912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深度双流时空网络</a:t>
            </a:r>
          </a:p>
        </p:txBody>
      </p:sp>
      <p:sp>
        <p:nvSpPr>
          <p:cNvPr id="7" name="矩形 6"/>
          <p:cNvSpPr/>
          <p:nvPr/>
        </p:nvSpPr>
        <p:spPr>
          <a:xfrm>
            <a:off x="188258" y="4944747"/>
            <a:ext cx="6858000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【2016 NIPS】Spatiotemporal Residual Networks for Video Action Recognition</a:t>
            </a:r>
          </a:p>
        </p:txBody>
      </p:sp>
      <p:sp>
        <p:nvSpPr>
          <p:cNvPr id="10" name="矩形 9"/>
          <p:cNvSpPr/>
          <p:nvPr/>
        </p:nvSpPr>
        <p:spPr>
          <a:xfrm>
            <a:off x="276373" y="1026176"/>
            <a:ext cx="198002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buSzPct val="70000"/>
              <a:defRPr/>
            </a:pPr>
            <a:r>
              <a:rPr lang="zh-CN" altLang="en-US" sz="2000" dirty="0" smtClean="0">
                <a:solidFill>
                  <a:srgbClr val="0000FF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前向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、反向传播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96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7" y="1113588"/>
            <a:ext cx="5810866" cy="23762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828" y="3489852"/>
            <a:ext cx="3078342" cy="4144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586" y="3939024"/>
            <a:ext cx="4278827" cy="413770"/>
          </a:xfrm>
          <a:prstGeom prst="rect">
            <a:avLst/>
          </a:prstGeom>
        </p:spPr>
      </p:pic>
      <p:sp>
        <p:nvSpPr>
          <p:cNvPr id="9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18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36889" y="508912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深度双流时空网络</a:t>
            </a:r>
          </a:p>
        </p:txBody>
      </p:sp>
      <p:sp>
        <p:nvSpPr>
          <p:cNvPr id="8" name="矩形 7"/>
          <p:cNvSpPr/>
          <p:nvPr/>
        </p:nvSpPr>
        <p:spPr>
          <a:xfrm>
            <a:off x="188258" y="4944747"/>
            <a:ext cx="6858000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【2016 NIPS】Spatiotemporal Residual Networks for Video Action Recognition</a:t>
            </a:r>
          </a:p>
        </p:txBody>
      </p:sp>
      <p:sp>
        <p:nvSpPr>
          <p:cNvPr id="11" name="矩形 10"/>
          <p:cNvSpPr/>
          <p:nvPr/>
        </p:nvSpPr>
        <p:spPr>
          <a:xfrm>
            <a:off x="276373" y="1026176"/>
            <a:ext cx="198002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buSzPct val="70000"/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前向、</a:t>
            </a:r>
            <a:r>
              <a:rPr lang="zh-CN" altLang="en-US" sz="2000" dirty="0" smtClean="0">
                <a:solidFill>
                  <a:srgbClr val="0000FF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反向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传播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4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8258" y="4944747"/>
            <a:ext cx="6858000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【2016 NIPS】Spatiotemporal Residual Networks for Video Action Recognition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7" y="1113588"/>
            <a:ext cx="5810866" cy="23762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828" y="3489852"/>
            <a:ext cx="3078342" cy="4144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586" y="3939024"/>
            <a:ext cx="4278827" cy="4137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535" y="4414714"/>
            <a:ext cx="4012927" cy="468112"/>
          </a:xfrm>
          <a:prstGeom prst="rect">
            <a:avLst/>
          </a:prstGeom>
        </p:spPr>
      </p:pic>
      <p:sp>
        <p:nvSpPr>
          <p:cNvPr id="9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19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36889" y="508912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深度双流时空网络</a:t>
            </a:r>
          </a:p>
        </p:txBody>
      </p:sp>
      <p:sp>
        <p:nvSpPr>
          <p:cNvPr id="11" name="矩形 10"/>
          <p:cNvSpPr/>
          <p:nvPr/>
        </p:nvSpPr>
        <p:spPr>
          <a:xfrm>
            <a:off x="276373" y="1026176"/>
            <a:ext cx="198002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buSzPct val="70000"/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前向、</a:t>
            </a:r>
            <a:r>
              <a:rPr lang="zh-CN" altLang="en-US" sz="2000" dirty="0" smtClean="0">
                <a:solidFill>
                  <a:srgbClr val="0000FF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反向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传播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2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" y="1223488"/>
            <a:ext cx="8376805" cy="261286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124" y="4082482"/>
            <a:ext cx="8287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【实例二】基于深度双流网络的动作</a:t>
            </a:r>
            <a:r>
              <a:rPr lang="zh-CN" altLang="en-US" sz="2000" b="1" dirty="0" smtClean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识别 </a:t>
            </a:r>
            <a:r>
              <a:rPr lang="en-US" altLang="zh-CN" sz="2000" b="1" dirty="0" smtClean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- 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Keras</a:t>
            </a:r>
            <a:endParaRPr lang="zh-CN" altLang="en-US" sz="2000" b="1" dirty="0">
              <a:solidFill>
                <a:srgbClr val="FF0000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5329" y="4944747"/>
            <a:ext cx="6858000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【2016 NIPS】Spatiotemporal Residual Networks for Video Action Recognition</a:t>
            </a:r>
          </a:p>
        </p:txBody>
      </p:sp>
      <p:sp>
        <p:nvSpPr>
          <p:cNvPr id="8" name="矩形 7"/>
          <p:cNvSpPr/>
          <p:nvPr/>
        </p:nvSpPr>
        <p:spPr>
          <a:xfrm>
            <a:off x="229872" y="4728723"/>
            <a:ext cx="6863457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【2015 NIPS】Two-Stream Convolutional Networks for Action Recognition in Videos</a:t>
            </a:r>
          </a:p>
        </p:txBody>
      </p:sp>
      <p:sp>
        <p:nvSpPr>
          <p:cNvPr id="9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20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36889" y="508912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深度双流时空网络</a:t>
            </a:r>
          </a:p>
        </p:txBody>
      </p:sp>
    </p:spTree>
    <p:extLst>
      <p:ext uri="{BB962C8B-B14F-4D97-AF65-F5344CB8AC3E}">
        <p14:creationId xmlns:p14="http://schemas.microsoft.com/office/powerpoint/2010/main" val="327838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6409" y="4944747"/>
            <a:ext cx="6863457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</a:t>
            </a:r>
            <a:r>
              <a:rPr lang="en-US" altLang="zh-CN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6</a:t>
            </a:r>
            <a:r>
              <a:rPr lang="zh-CN" altLang="en-US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ECCV</a:t>
            </a:r>
            <a:r>
              <a:rPr lang="zh-CN" altLang="en-US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】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TSNs: Towards Good Practices for Deep Action Recognition </a:t>
            </a:r>
            <a:endParaRPr lang="zh-CN" altLang="en-US" sz="975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7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20 </a:t>
            </a:r>
            <a:r>
              <a:rPr lang="en-US" altLang="zh-CN" dirty="0" smtClean="0"/>
              <a:t>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36889" y="508912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深度双流时空网络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" y="1291648"/>
            <a:ext cx="8349911" cy="305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3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6409" y="4944747"/>
            <a:ext cx="6863457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</a:t>
            </a:r>
            <a:r>
              <a:rPr lang="en-US" altLang="zh-CN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6</a:t>
            </a:r>
            <a:r>
              <a:rPr lang="zh-CN" altLang="en-US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BMVC</a:t>
            </a:r>
            <a:r>
              <a:rPr lang="zh-CN" altLang="en-US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】</a:t>
            </a:r>
            <a:r>
              <a:rPr lang="en-US" altLang="zh-CN" sz="975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Two-Stream 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SR-CNNS </a:t>
            </a:r>
            <a:r>
              <a:rPr lang="en-US" altLang="zh-CN" sz="975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for Action Recognition in Videos</a:t>
            </a:r>
            <a:endParaRPr lang="zh-CN" altLang="en-US" sz="975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7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20 </a:t>
            </a:r>
            <a:r>
              <a:rPr lang="en-US" altLang="zh-CN" dirty="0" smtClean="0"/>
              <a:t>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36889" y="508912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深度双流时空网络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" y="1148156"/>
            <a:ext cx="8356635" cy="360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6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6409" y="4944747"/>
            <a:ext cx="6863457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</a:t>
            </a:r>
            <a:r>
              <a:rPr lang="en-US" altLang="zh-CN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6</a:t>
            </a:r>
            <a:r>
              <a:rPr lang="zh-CN" altLang="en-US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BMVC</a:t>
            </a:r>
            <a:r>
              <a:rPr lang="zh-CN" altLang="en-US" sz="975" dirty="0" smtClean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】</a:t>
            </a:r>
            <a:r>
              <a:rPr lang="en-US" altLang="zh-CN" sz="975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Two-Stream </a:t>
            </a:r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SR-CNNS </a:t>
            </a:r>
            <a:r>
              <a:rPr lang="en-US" altLang="zh-CN" sz="975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for Action Recognition in Videos</a:t>
            </a:r>
            <a:endParaRPr lang="zh-CN" altLang="en-US" sz="975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7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20 </a:t>
            </a:r>
            <a:r>
              <a:rPr lang="en-US" altLang="zh-CN" dirty="0" smtClean="0"/>
              <a:t>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36889" y="508912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深度双流时空网络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" y="1211842"/>
            <a:ext cx="8349911" cy="31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7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6409" y="4944747"/>
            <a:ext cx="6863457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75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Chained Multi-stream Networks Exploiting Pose, Motion, and Appearance for Action Classiﬁcation and Detection</a:t>
            </a:r>
            <a:endParaRPr lang="en-US" altLang="zh-CN" sz="975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20 </a:t>
            </a:r>
            <a:r>
              <a:rPr lang="en-US" altLang="zh-CN" dirty="0" smtClean="0"/>
              <a:t>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36889" y="508912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深度双流时空网络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63" y="1188722"/>
            <a:ext cx="5672007" cy="356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2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6409" y="4944747"/>
            <a:ext cx="6863457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Gaze-Assisted Multi-Stream Deep Neural Network for Action Recognition</a:t>
            </a:r>
          </a:p>
        </p:txBody>
      </p:sp>
      <p:sp>
        <p:nvSpPr>
          <p:cNvPr id="7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20 </a:t>
            </a:r>
            <a:r>
              <a:rPr lang="en-US" altLang="zh-CN" dirty="0" smtClean="0"/>
              <a:t>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36889" y="508912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深度双流时空网络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50" y="1112512"/>
            <a:ext cx="7477413" cy="378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0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6409" y="4944747"/>
            <a:ext cx="6863457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75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 A Multi-Stream Bi-Directional Recurrent Neural Network for Fine-Grained Action Detection</a:t>
            </a:r>
            <a:endParaRPr lang="zh-CN" altLang="en-US" sz="975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7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20 </a:t>
            </a:r>
            <a:r>
              <a:rPr lang="en-US" altLang="zh-CN" dirty="0" smtClean="0"/>
              <a:t>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36889" y="508912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深度双流时空网络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12175" y="1109263"/>
            <a:ext cx="8441860" cy="3784745"/>
            <a:chOff x="312175" y="1109263"/>
            <a:chExt cx="8441860" cy="378474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/>
            <a:srcRect b="20469"/>
            <a:stretch/>
          </p:blipFill>
          <p:spPr>
            <a:xfrm>
              <a:off x="312175" y="1109263"/>
              <a:ext cx="8441860" cy="3641733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071" y="4389183"/>
              <a:ext cx="4054964" cy="504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497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googlen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51698" y="2612466"/>
            <a:ext cx="3905621" cy="115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/>
          <a:srcRect r="48205"/>
          <a:stretch/>
        </p:blipFill>
        <p:spPr>
          <a:xfrm>
            <a:off x="3052181" y="1232696"/>
            <a:ext cx="661112" cy="3786058"/>
          </a:xfrm>
          <a:prstGeom prst="rect">
            <a:avLst/>
          </a:prstGeom>
        </p:spPr>
      </p:pic>
      <p:pic>
        <p:nvPicPr>
          <p:cNvPr id="1044" name="Picture 20" descr="Image result for vggne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329" y="1176522"/>
            <a:ext cx="3920621" cy="9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第</a:t>
            </a:r>
            <a:r>
              <a:rPr lang="en-US" altLang="zh-CN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3 /31</a:t>
            </a:r>
            <a:r>
              <a:rPr lang="zh-CN" altLang="en-US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页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348915" y="391307"/>
            <a:ext cx="6858000" cy="530915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  <a:defRPr/>
            </a:pPr>
            <a:r>
              <a:rPr lang="zh-CN" altLang="en-US" sz="36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基于</a:t>
            </a:r>
            <a:r>
              <a:rPr lang="zh-CN" altLang="en-US" sz="3600" b="1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深度网络</a:t>
            </a:r>
            <a:r>
              <a:rPr lang="zh-CN" altLang="en-US" sz="36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的视频动作识别</a:t>
            </a:r>
          </a:p>
        </p:txBody>
      </p:sp>
      <p:pic>
        <p:nvPicPr>
          <p:cNvPr id="2" name="Picture 2" descr="http://img.mp.itc.cn/upload/20161104/e1dc777a4a27484db6ddce57cea2819e_th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113928" y="2519414"/>
            <a:ext cx="3870726" cy="112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“unet网络结构”的图片搜索结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329" y="2250651"/>
            <a:ext cx="3920621" cy="114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2328" y="3529279"/>
            <a:ext cx="3920621" cy="136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3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1159" y="4922181"/>
            <a:ext cx="6858000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【2017 arXiv】</a:t>
            </a:r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Hidden Two-Stream Convolutional Networks for Action Recognition</a:t>
            </a:r>
          </a:p>
        </p:txBody>
      </p:sp>
      <p:sp>
        <p:nvSpPr>
          <p:cNvPr id="6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21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36889" y="508912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深度双流时空网络</a:t>
            </a:r>
          </a:p>
        </p:txBody>
      </p:sp>
      <p:sp>
        <p:nvSpPr>
          <p:cNvPr id="2" name="矩形 1"/>
          <p:cNvSpPr/>
          <p:nvPr/>
        </p:nvSpPr>
        <p:spPr>
          <a:xfrm>
            <a:off x="221159" y="1221909"/>
            <a:ext cx="22365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buSzPct val="70000"/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思考：有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何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缺陷？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4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724" y="1972169"/>
            <a:ext cx="4860540" cy="26974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1159" y="4922181"/>
            <a:ext cx="6858000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【2017 arXiv】</a:t>
            </a:r>
            <a:r>
              <a:rPr lang="zh-CN" altLang="en-US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Hidden Two-Stream Convolutional Networks for Action Recognition</a:t>
            </a:r>
          </a:p>
        </p:txBody>
      </p:sp>
      <p:sp>
        <p:nvSpPr>
          <p:cNvPr id="6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21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36889" y="508912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深度双流时空网络</a:t>
            </a:r>
          </a:p>
        </p:txBody>
      </p:sp>
      <p:sp>
        <p:nvSpPr>
          <p:cNvPr id="8" name="矩形 7"/>
          <p:cNvSpPr/>
          <p:nvPr/>
        </p:nvSpPr>
        <p:spPr>
          <a:xfrm>
            <a:off x="221159" y="1221909"/>
            <a:ext cx="22365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buSzPct val="70000"/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思考：有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何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缺陷？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98822" y="3885793"/>
            <a:ext cx="1210588" cy="5082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buSzPct val="70000"/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拟合光流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30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1924" y="273892"/>
            <a:ext cx="7886700" cy="99434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深度递归时序网络</a:t>
            </a:r>
          </a:p>
        </p:txBody>
      </p:sp>
      <p:pic>
        <p:nvPicPr>
          <p:cNvPr id="5122" name="Picture 2" descr="An unrolled recurrent neural network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82"/>
          <a:stretch/>
        </p:blipFill>
        <p:spPr bwMode="auto">
          <a:xfrm>
            <a:off x="1355033" y="2009125"/>
            <a:ext cx="1152844" cy="169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22 </a:t>
            </a:r>
            <a:r>
              <a:rPr lang="en-US" altLang="zh-CN" dirty="0"/>
              <a:t>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51924" y="1130400"/>
            <a:ext cx="1210588" cy="5082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buSzPct val="70000"/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递归网络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65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1924" y="273892"/>
            <a:ext cx="7886700" cy="99434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深度递归时序网络</a:t>
            </a:r>
          </a:p>
        </p:txBody>
      </p:sp>
      <p:pic>
        <p:nvPicPr>
          <p:cNvPr id="5122" name="Picture 2" descr="An unrolled recurrent neural network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032" y="2009125"/>
            <a:ext cx="6433937" cy="169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22 </a:t>
            </a:r>
            <a:r>
              <a:rPr lang="en-US" altLang="zh-CN" dirty="0"/>
              <a:t>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51924" y="1130400"/>
            <a:ext cx="1210588" cy="5082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buSzPct val="70000"/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递归网络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20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A gated recurrent unit neural network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808" y="1653648"/>
            <a:ext cx="6831378" cy="211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51924" y="273892"/>
            <a:ext cx="7886700" cy="99434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深度递归时序网络</a:t>
            </a:r>
          </a:p>
        </p:txBody>
      </p:sp>
      <p:sp>
        <p:nvSpPr>
          <p:cNvPr id="7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23 </a:t>
            </a:r>
            <a:r>
              <a:rPr lang="en-US" altLang="zh-CN" dirty="0"/>
              <a:t>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38477" y="1183944"/>
            <a:ext cx="26965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buSzPct val="70000"/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长短时记忆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 - 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递归网络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43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42" y="1204587"/>
            <a:ext cx="4950619" cy="352186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43000" y="4887039"/>
            <a:ext cx="6831378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75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【2015 CVPR】 Beyond Short Snippets: Deep Networks for Video Classification</a:t>
            </a:r>
            <a:endParaRPr lang="zh-CN" altLang="en-US" sz="975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51924" y="273892"/>
            <a:ext cx="7886700" cy="99434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深度递归时序网络</a:t>
            </a:r>
          </a:p>
        </p:txBody>
      </p:sp>
      <p:sp>
        <p:nvSpPr>
          <p:cNvPr id="8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24 </a:t>
            </a:r>
            <a:r>
              <a:rPr lang="en-US" altLang="zh-CN" dirty="0"/>
              <a:t>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51924" y="1130400"/>
            <a:ext cx="12105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buSzPct val="70000"/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网络结构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94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51924" y="273892"/>
            <a:ext cx="7886700" cy="99434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视频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动作检测 </a:t>
            </a:r>
            <a:r>
              <a:rPr lang="en-US" altLang="zh-CN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- Detection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25 </a:t>
            </a:r>
            <a:r>
              <a:rPr lang="en-US" altLang="zh-CN" dirty="0"/>
              <a:t>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31844" y="1268238"/>
            <a:ext cx="849027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检测视频中的行为</a:t>
            </a:r>
            <a:r>
              <a:rPr lang="zh-CN" altLang="en-US" sz="26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片段，包括开始、</a:t>
            </a:r>
            <a:r>
              <a:rPr lang="zh-CN" altLang="en-US" sz="26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结束时间以及类别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954"/>
            <a:ext cx="9144000" cy="207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6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51924" y="273892"/>
            <a:ext cx="7886700" cy="99434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视频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动作检测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26 </a:t>
            </a:r>
            <a:r>
              <a:rPr lang="en-US" altLang="zh-CN" dirty="0"/>
              <a:t>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737964" y="1911511"/>
            <a:ext cx="1723296" cy="160043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tabLst>
                <a:tab pos="266700" algn="l"/>
              </a:tabLst>
              <a:defRPr sz="32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6700" algn="l"/>
              </a:tabLst>
              <a:defRPr sz="28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6700" algn="l"/>
              </a:tabLst>
              <a:defRPr sz="24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首尾定义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时间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跨度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多个片段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1844" y="1268238"/>
            <a:ext cx="849027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检测视频中的行为</a:t>
            </a:r>
            <a:r>
              <a:rPr lang="zh-CN" altLang="en-US" sz="26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片段，包括开始、</a:t>
            </a:r>
            <a:r>
              <a:rPr lang="zh-CN" altLang="en-US" sz="26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结束时间以及类别</a:t>
            </a:r>
          </a:p>
        </p:txBody>
      </p:sp>
      <p:pic>
        <p:nvPicPr>
          <p:cNvPr id="12" name="Picture 2" descr="http://pic94.nipic.com/file/20160412/19887233_164636452502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1" b="93555" l="9896" r="899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382" y="2071864"/>
            <a:ext cx="959799" cy="127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"/>
          <p:cNvSpPr>
            <a:spLocks noChangeArrowheads="1"/>
          </p:cNvSpPr>
          <p:nvPr/>
        </p:nvSpPr>
        <p:spPr bwMode="auto">
          <a:xfrm>
            <a:off x="3756828" y="2457589"/>
            <a:ext cx="3780247" cy="55399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tabLst>
                <a:tab pos="266700" algn="l"/>
              </a:tabLst>
              <a:defRPr sz="32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6700" algn="l"/>
              </a:tabLst>
              <a:defRPr sz="28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6700" algn="l"/>
              </a:tabLst>
              <a:defRPr sz="24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滑动窗 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– Sliding Window</a:t>
            </a:r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2721406" y="3662779"/>
            <a:ext cx="1593475" cy="107721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tabLst>
                <a:tab pos="266700" algn="l"/>
              </a:tabLst>
              <a:defRPr sz="32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6700" algn="l"/>
              </a:tabLst>
              <a:defRPr sz="28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6700" algn="l"/>
              </a:tabLst>
              <a:defRPr sz="24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行为识别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行为检测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4523312" y="3662779"/>
            <a:ext cx="1593475" cy="107721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tabLst>
                <a:tab pos="266700" algn="l"/>
              </a:tabLst>
              <a:defRPr sz="32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6700" algn="l"/>
              </a:tabLst>
              <a:defRPr sz="28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6700" algn="l"/>
              </a:tabLst>
              <a:defRPr sz="24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物体识别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物体检测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8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51924" y="273892"/>
            <a:ext cx="7886700" cy="99434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视频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动作检测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27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24" y="1268238"/>
            <a:ext cx="5181294" cy="24164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t="47100"/>
          <a:stretch/>
        </p:blipFill>
        <p:spPr>
          <a:xfrm>
            <a:off x="2855987" y="3798962"/>
            <a:ext cx="2798764" cy="12098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218" y="1268238"/>
            <a:ext cx="3357015" cy="31356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59770"/>
          <a:stretch/>
        </p:blipFill>
        <p:spPr>
          <a:xfrm>
            <a:off x="178756" y="4002512"/>
            <a:ext cx="2798764" cy="92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3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51924" y="273892"/>
            <a:ext cx="7886700" cy="99434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视频动作理解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28 </a:t>
            </a:r>
            <a:r>
              <a:rPr lang="en-US" altLang="zh-CN" dirty="0"/>
              <a:t>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31844" y="1176798"/>
            <a:ext cx="849027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理解视频序列的意义，并用自然语言描述 </a:t>
            </a:r>
            <a:r>
              <a:rPr lang="en-US" altLang="zh-CN" sz="26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– Seq2Seq</a:t>
            </a:r>
            <a:endParaRPr lang="zh-CN" altLang="en-US" sz="26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497906" y="2408714"/>
            <a:ext cx="2153154" cy="160043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tabLst>
                <a:tab pos="266700" algn="l"/>
              </a:tabLst>
              <a:defRPr sz="32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6700" algn="l"/>
              </a:tabLst>
              <a:defRPr sz="28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6700" algn="l"/>
              </a:tabLst>
              <a:defRPr sz="24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视频动作理解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视频动作检测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视频动作识别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  <p:sp>
        <p:nvSpPr>
          <p:cNvPr id="15" name="Freeform 31"/>
          <p:cNvSpPr>
            <a:spLocks/>
          </p:cNvSpPr>
          <p:nvPr/>
        </p:nvSpPr>
        <p:spPr bwMode="auto">
          <a:xfrm>
            <a:off x="3626696" y="2006521"/>
            <a:ext cx="820738" cy="236537"/>
          </a:xfrm>
          <a:custGeom>
            <a:avLst/>
            <a:gdLst>
              <a:gd name="T0" fmla="*/ 0 w 517"/>
              <a:gd name="T1" fmla="*/ 178929922 h 149"/>
              <a:gd name="T2" fmla="*/ 798890812 w 517"/>
              <a:gd name="T3" fmla="*/ 375501694 h 149"/>
              <a:gd name="T4" fmla="*/ 1302922369 w 517"/>
              <a:gd name="T5" fmla="*/ 115926942 h 149"/>
              <a:gd name="T6" fmla="*/ 602318504 w 517"/>
              <a:gd name="T7" fmla="*/ 0 h 149"/>
              <a:gd name="T8" fmla="*/ 0 w 517"/>
              <a:gd name="T9" fmla="*/ 178929922 h 1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17"/>
              <a:gd name="T16" fmla="*/ 0 h 149"/>
              <a:gd name="T17" fmla="*/ 517 w 517"/>
              <a:gd name="T18" fmla="*/ 149 h 1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17" h="149">
                <a:moveTo>
                  <a:pt x="0" y="71"/>
                </a:moveTo>
                <a:lnTo>
                  <a:pt x="317" y="149"/>
                </a:lnTo>
                <a:lnTo>
                  <a:pt x="517" y="46"/>
                </a:lnTo>
                <a:lnTo>
                  <a:pt x="239" y="0"/>
                </a:lnTo>
                <a:lnTo>
                  <a:pt x="0" y="71"/>
                </a:lnTo>
                <a:close/>
              </a:path>
            </a:pathLst>
          </a:custGeom>
          <a:solidFill>
            <a:srgbClr val="0B46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b="1" smtClean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6" name="Freeform 32"/>
          <p:cNvSpPr>
            <a:spLocks/>
          </p:cNvSpPr>
          <p:nvPr/>
        </p:nvSpPr>
        <p:spPr bwMode="auto">
          <a:xfrm>
            <a:off x="3232202" y="2656603"/>
            <a:ext cx="1635125" cy="406400"/>
          </a:xfrm>
          <a:custGeom>
            <a:avLst/>
            <a:gdLst>
              <a:gd name="T0" fmla="*/ 3048509 w 1873"/>
              <a:gd name="T1" fmla="*/ 104197123 h 466"/>
              <a:gd name="T2" fmla="*/ 929030359 w 1873"/>
              <a:gd name="T3" fmla="*/ 354422661 h 466"/>
              <a:gd name="T4" fmla="*/ 1427460633 w 1873"/>
              <a:gd name="T5" fmla="*/ 86704481 h 466"/>
              <a:gd name="T6" fmla="*/ 762887517 w 1873"/>
              <a:gd name="T7" fmla="*/ 0 h 466"/>
              <a:gd name="T8" fmla="*/ 0 w 1873"/>
              <a:gd name="T9" fmla="*/ 81380292 h 466"/>
              <a:gd name="T10" fmla="*/ 3048509 w 1873"/>
              <a:gd name="T11" fmla="*/ 104197123 h 46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873"/>
              <a:gd name="T19" fmla="*/ 0 h 466"/>
              <a:gd name="T20" fmla="*/ 1873 w 1873"/>
              <a:gd name="T21" fmla="*/ 466 h 46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873" h="466">
                <a:moveTo>
                  <a:pt x="4" y="137"/>
                </a:moveTo>
                <a:lnTo>
                  <a:pt x="1219" y="466"/>
                </a:lnTo>
                <a:lnTo>
                  <a:pt x="1873" y="114"/>
                </a:lnTo>
                <a:lnTo>
                  <a:pt x="1001" y="0"/>
                </a:lnTo>
                <a:lnTo>
                  <a:pt x="0" y="107"/>
                </a:lnTo>
                <a:lnTo>
                  <a:pt x="4" y="137"/>
                </a:lnTo>
                <a:close/>
              </a:path>
            </a:pathLst>
          </a:custGeom>
          <a:solidFill>
            <a:srgbClr val="0B46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b="1" smtClean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>
            <a:off x="2830565" y="3072527"/>
            <a:ext cx="2487613" cy="936625"/>
          </a:xfrm>
          <a:custGeom>
            <a:avLst/>
            <a:gdLst>
              <a:gd name="T0" fmla="*/ 0 w 1567"/>
              <a:gd name="T1" fmla="*/ 572076263 h 590"/>
              <a:gd name="T2" fmla="*/ 2147483647 w 1567"/>
              <a:gd name="T3" fmla="*/ 1486892188 h 590"/>
              <a:gd name="T4" fmla="*/ 2147483647 w 1567"/>
              <a:gd name="T5" fmla="*/ 584676250 h 590"/>
              <a:gd name="T6" fmla="*/ 1817033815 w 1567"/>
              <a:gd name="T7" fmla="*/ 0 h 590"/>
              <a:gd name="T8" fmla="*/ 0 w 1567"/>
              <a:gd name="T9" fmla="*/ 572076263 h 5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67"/>
              <a:gd name="T16" fmla="*/ 0 h 590"/>
              <a:gd name="T17" fmla="*/ 1567 w 1567"/>
              <a:gd name="T18" fmla="*/ 590 h 5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67" h="590">
                <a:moveTo>
                  <a:pt x="0" y="227"/>
                </a:moveTo>
                <a:lnTo>
                  <a:pt x="957" y="590"/>
                </a:lnTo>
                <a:lnTo>
                  <a:pt x="1567" y="232"/>
                </a:lnTo>
                <a:lnTo>
                  <a:pt x="721" y="0"/>
                </a:lnTo>
                <a:lnTo>
                  <a:pt x="0" y="227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b="1" smtClean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8" name="Freeform 36"/>
          <p:cNvSpPr>
            <a:spLocks/>
          </p:cNvSpPr>
          <p:nvPr/>
        </p:nvSpPr>
        <p:spPr bwMode="auto">
          <a:xfrm>
            <a:off x="4351390" y="3429715"/>
            <a:ext cx="1292225" cy="1392237"/>
          </a:xfrm>
          <a:custGeom>
            <a:avLst/>
            <a:gdLst>
              <a:gd name="T0" fmla="*/ 831359629 w 1481"/>
              <a:gd name="T1" fmla="*/ 0 h 1594"/>
              <a:gd name="T2" fmla="*/ 0 w 1481"/>
              <a:gd name="T3" fmla="*/ 468401282 h 1594"/>
              <a:gd name="T4" fmla="*/ 84505931 w 1481"/>
              <a:gd name="T5" fmla="*/ 1216012462 h 1594"/>
              <a:gd name="T6" fmla="*/ 1127512121 w 1481"/>
              <a:gd name="T7" fmla="*/ 460009429 h 1594"/>
              <a:gd name="T8" fmla="*/ 831359629 w 1481"/>
              <a:gd name="T9" fmla="*/ 0 h 159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81"/>
              <a:gd name="T16" fmla="*/ 0 h 1594"/>
              <a:gd name="T17" fmla="*/ 1481 w 1481"/>
              <a:gd name="T18" fmla="*/ 1594 h 159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81" h="1594">
                <a:moveTo>
                  <a:pt x="1092" y="0"/>
                </a:moveTo>
                <a:lnTo>
                  <a:pt x="0" y="614"/>
                </a:lnTo>
                <a:lnTo>
                  <a:pt x="111" y="1594"/>
                </a:lnTo>
                <a:lnTo>
                  <a:pt x="1481" y="603"/>
                </a:lnTo>
                <a:lnTo>
                  <a:pt x="1092" y="0"/>
                </a:lnTo>
                <a:close/>
              </a:path>
            </a:pathLst>
          </a:custGeom>
          <a:gradFill rotWithShape="1">
            <a:gsLst>
              <a:gs pos="0">
                <a:srgbClr val="F8F8F8"/>
              </a:gs>
              <a:gs pos="100000">
                <a:srgbClr val="EAEAEA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b="1" smtClean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9" name="Freeform 37"/>
          <p:cNvSpPr>
            <a:spLocks/>
          </p:cNvSpPr>
          <p:nvPr/>
        </p:nvSpPr>
        <p:spPr bwMode="auto">
          <a:xfrm>
            <a:off x="4218040" y="2755027"/>
            <a:ext cx="976313" cy="1027113"/>
          </a:xfrm>
          <a:custGeom>
            <a:avLst/>
            <a:gdLst>
              <a:gd name="T0" fmla="*/ 560508454 w 1118"/>
              <a:gd name="T1" fmla="*/ 0 h 1221"/>
              <a:gd name="T2" fmla="*/ 0 w 1118"/>
              <a:gd name="T3" fmla="*/ 240593439 h 1221"/>
              <a:gd name="T4" fmla="*/ 72446267 w 1118"/>
              <a:gd name="T5" fmla="*/ 864014017 h 1221"/>
              <a:gd name="T6" fmla="*/ 852582356 w 1118"/>
              <a:gd name="T7" fmla="*/ 439436964 h 1221"/>
              <a:gd name="T8" fmla="*/ 560508454 w 1118"/>
              <a:gd name="T9" fmla="*/ 0 h 12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18"/>
              <a:gd name="T16" fmla="*/ 0 h 1221"/>
              <a:gd name="T17" fmla="*/ 1118 w 1118"/>
              <a:gd name="T18" fmla="*/ 1221 h 12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18" h="1221">
                <a:moveTo>
                  <a:pt x="735" y="0"/>
                </a:moveTo>
                <a:lnTo>
                  <a:pt x="0" y="340"/>
                </a:lnTo>
                <a:lnTo>
                  <a:pt x="95" y="1221"/>
                </a:lnTo>
                <a:lnTo>
                  <a:pt x="1118" y="621"/>
                </a:lnTo>
                <a:lnTo>
                  <a:pt x="735" y="0"/>
                </a:lnTo>
                <a:close/>
              </a:path>
            </a:pathLst>
          </a:custGeom>
          <a:gradFill rotWithShape="1">
            <a:gsLst>
              <a:gs pos="0">
                <a:srgbClr val="0B469D"/>
              </a:gs>
              <a:gs pos="100000">
                <a:srgbClr val="0E58C4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21" name="Freeform 39"/>
          <p:cNvSpPr>
            <a:spLocks/>
          </p:cNvSpPr>
          <p:nvPr/>
        </p:nvSpPr>
        <p:spPr bwMode="auto">
          <a:xfrm>
            <a:off x="4129140" y="2081927"/>
            <a:ext cx="642938" cy="792163"/>
          </a:xfrm>
          <a:custGeom>
            <a:avLst/>
            <a:gdLst>
              <a:gd name="T0" fmla="*/ 276254843 w 737"/>
              <a:gd name="T1" fmla="*/ 0 h 907"/>
              <a:gd name="T2" fmla="*/ 0 w 737"/>
              <a:gd name="T3" fmla="*/ 111370083 h 907"/>
              <a:gd name="T4" fmla="*/ 62404243 w 737"/>
              <a:gd name="T5" fmla="*/ 691865732 h 907"/>
              <a:gd name="T6" fmla="*/ 560880966 w 737"/>
              <a:gd name="T7" fmla="*/ 460734927 h 907"/>
              <a:gd name="T8" fmla="*/ 276254843 w 737"/>
              <a:gd name="T9" fmla="*/ 0 h 9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37"/>
              <a:gd name="T16" fmla="*/ 0 h 907"/>
              <a:gd name="T17" fmla="*/ 737 w 737"/>
              <a:gd name="T18" fmla="*/ 907 h 9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37" h="907">
                <a:moveTo>
                  <a:pt x="363" y="0"/>
                </a:moveTo>
                <a:lnTo>
                  <a:pt x="0" y="146"/>
                </a:lnTo>
                <a:lnTo>
                  <a:pt x="82" y="907"/>
                </a:lnTo>
                <a:lnTo>
                  <a:pt x="737" y="604"/>
                </a:lnTo>
                <a:lnTo>
                  <a:pt x="363" y="0"/>
                </a:lnTo>
                <a:close/>
              </a:path>
            </a:pathLst>
          </a:custGeom>
          <a:gradFill rotWithShape="1">
            <a:gsLst>
              <a:gs pos="0">
                <a:srgbClr val="0B469D"/>
              </a:gs>
              <a:gs pos="100000">
                <a:srgbClr val="0E58C4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23" name="Freeform 41"/>
          <p:cNvSpPr>
            <a:spLocks/>
          </p:cNvSpPr>
          <p:nvPr/>
        </p:nvSpPr>
        <p:spPr bwMode="auto">
          <a:xfrm>
            <a:off x="3306815" y="2115265"/>
            <a:ext cx="901700" cy="760412"/>
          </a:xfrm>
          <a:custGeom>
            <a:avLst/>
            <a:gdLst>
              <a:gd name="T0" fmla="*/ 282681641 w 1033"/>
              <a:gd name="T1" fmla="*/ 0 h 870"/>
              <a:gd name="T2" fmla="*/ 0 w 1033"/>
              <a:gd name="T3" fmla="*/ 459128025 h 870"/>
              <a:gd name="T4" fmla="*/ 787088955 w 1033"/>
              <a:gd name="T5" fmla="*/ 664628057 h 870"/>
              <a:gd name="T6" fmla="*/ 723847749 w 1033"/>
              <a:gd name="T7" fmla="*/ 87089025 h 870"/>
              <a:gd name="T8" fmla="*/ 282681641 w 1033"/>
              <a:gd name="T9" fmla="*/ 0 h 8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33"/>
              <a:gd name="T16" fmla="*/ 0 h 870"/>
              <a:gd name="T17" fmla="*/ 1033 w 1033"/>
              <a:gd name="T18" fmla="*/ 870 h 8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33" h="870">
                <a:moveTo>
                  <a:pt x="371" y="0"/>
                </a:moveTo>
                <a:lnTo>
                  <a:pt x="0" y="601"/>
                </a:lnTo>
                <a:lnTo>
                  <a:pt x="1033" y="870"/>
                </a:lnTo>
                <a:lnTo>
                  <a:pt x="950" y="114"/>
                </a:lnTo>
                <a:lnTo>
                  <a:pt x="371" y="0"/>
                </a:lnTo>
                <a:close/>
              </a:path>
            </a:pathLst>
          </a:custGeom>
          <a:gradFill rotWithShape="1">
            <a:gsLst>
              <a:gs pos="0">
                <a:srgbClr val="0875F8"/>
              </a:gs>
              <a:gs pos="100000">
                <a:srgbClr val="0E58C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24" name="Freeform 42"/>
          <p:cNvSpPr>
            <a:spLocks/>
          </p:cNvSpPr>
          <p:nvPr/>
        </p:nvSpPr>
        <p:spPr bwMode="auto">
          <a:xfrm>
            <a:off x="2909940" y="2755027"/>
            <a:ext cx="1400175" cy="1031875"/>
          </a:xfrm>
          <a:custGeom>
            <a:avLst/>
            <a:gdLst>
              <a:gd name="T0" fmla="*/ 284581420 w 1603"/>
              <a:gd name="T1" fmla="*/ 0 h 1205"/>
              <a:gd name="T2" fmla="*/ 0 w 1603"/>
              <a:gd name="T3" fmla="*/ 446578373 h 1205"/>
              <a:gd name="T4" fmla="*/ 1223013120 w 1603"/>
              <a:gd name="T5" fmla="*/ 883623249 h 1205"/>
              <a:gd name="T6" fmla="*/ 1151295859 w 1603"/>
              <a:gd name="T7" fmla="*/ 236855132 h 1205"/>
              <a:gd name="T8" fmla="*/ 284581420 w 1603"/>
              <a:gd name="T9" fmla="*/ 0 h 12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03"/>
              <a:gd name="T16" fmla="*/ 0 h 1205"/>
              <a:gd name="T17" fmla="*/ 1603 w 1603"/>
              <a:gd name="T18" fmla="*/ 1205 h 12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03" h="1205">
                <a:moveTo>
                  <a:pt x="373" y="0"/>
                </a:moveTo>
                <a:lnTo>
                  <a:pt x="0" y="609"/>
                </a:lnTo>
                <a:lnTo>
                  <a:pt x="1603" y="1205"/>
                </a:lnTo>
                <a:lnTo>
                  <a:pt x="1509" y="323"/>
                </a:lnTo>
                <a:lnTo>
                  <a:pt x="373" y="0"/>
                </a:lnTo>
                <a:close/>
              </a:path>
            </a:pathLst>
          </a:custGeom>
          <a:gradFill rotWithShape="1">
            <a:gsLst>
              <a:gs pos="0">
                <a:srgbClr val="0875F8"/>
              </a:gs>
              <a:gs pos="100000">
                <a:srgbClr val="0E58C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微软雅黑" pitchFamily="34" charset="-122"/>
            </a:endParaRPr>
          </a:p>
        </p:txBody>
      </p:sp>
      <p:sp>
        <p:nvSpPr>
          <p:cNvPr id="25" name="Freeform 43"/>
          <p:cNvSpPr>
            <a:spLocks/>
          </p:cNvSpPr>
          <p:nvPr/>
        </p:nvSpPr>
        <p:spPr bwMode="auto">
          <a:xfrm>
            <a:off x="2508303" y="3429715"/>
            <a:ext cx="1947862" cy="1385887"/>
          </a:xfrm>
          <a:custGeom>
            <a:avLst/>
            <a:gdLst>
              <a:gd name="T0" fmla="*/ 286876399 w 2230"/>
              <a:gd name="T1" fmla="*/ 0 h 1620"/>
              <a:gd name="T2" fmla="*/ 0 w 2230"/>
              <a:gd name="T3" fmla="*/ 453019085 h 1620"/>
              <a:gd name="T4" fmla="*/ 1701419897 w 2230"/>
              <a:gd name="T5" fmla="*/ 1185606652 h 1620"/>
              <a:gd name="T6" fmla="*/ 1620545191 w 2230"/>
              <a:gd name="T7" fmla="*/ 464728119 h 1620"/>
              <a:gd name="T8" fmla="*/ 286876399 w 2230"/>
              <a:gd name="T9" fmla="*/ 0 h 16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30"/>
              <a:gd name="T16" fmla="*/ 0 h 1620"/>
              <a:gd name="T17" fmla="*/ 2230 w 2230"/>
              <a:gd name="T18" fmla="*/ 1620 h 16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30" h="1620">
                <a:moveTo>
                  <a:pt x="376" y="0"/>
                </a:moveTo>
                <a:lnTo>
                  <a:pt x="0" y="619"/>
                </a:lnTo>
                <a:lnTo>
                  <a:pt x="2230" y="1620"/>
                </a:lnTo>
                <a:lnTo>
                  <a:pt x="2124" y="635"/>
                </a:lnTo>
                <a:lnTo>
                  <a:pt x="37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96969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 smtClean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47757"/>
          <a:stretch/>
        </p:blipFill>
        <p:spPr>
          <a:xfrm>
            <a:off x="5662983" y="1829261"/>
            <a:ext cx="3472922" cy="29865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90" y="1653078"/>
            <a:ext cx="3416736" cy="349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3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4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30" name="矩形 1"/>
          <p:cNvSpPr>
            <a:spLocks noChangeArrowheads="1"/>
          </p:cNvSpPr>
          <p:nvPr/>
        </p:nvSpPr>
        <p:spPr bwMode="auto">
          <a:xfrm>
            <a:off x="409074" y="1171923"/>
            <a:ext cx="8229600" cy="374564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tabLst>
                <a:tab pos="266700" algn="l"/>
              </a:tabLst>
              <a:defRPr sz="32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6700" algn="l"/>
              </a:tabLst>
              <a:defRPr sz="28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6700" algn="l"/>
              </a:tabLst>
              <a:defRPr sz="24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问题描述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: 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辨识视频主体的行为、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动作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– Action Recognition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基本假定：视频动作类已知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---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从动作识别到视频分类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应用领域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:</a:t>
            </a:r>
          </a:p>
          <a:p>
            <a:pPr marL="742950" lvl="2" indent="-28575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防恐安防、人机交互、智能交通、智能监控、智能家居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主讲内容：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pPr marL="685800" lvl="1" indent="-342900" ea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基于深度</a:t>
            </a:r>
            <a:r>
              <a:rPr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Segoe UI Black" panose="020B0A02040204020203" pitchFamily="34" charset="0"/>
              </a:rPr>
              <a:t>三维时空网络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的视频动作识别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.</a:t>
            </a:r>
          </a:p>
          <a:p>
            <a:pPr marL="685800" lvl="1" indent="-342900" ea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基于深度</a:t>
            </a:r>
            <a:r>
              <a:rPr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Segoe UI Black" panose="020B0A02040204020203" pitchFamily="34" charset="0"/>
              </a:rPr>
              <a:t>双流时空网络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的视频动作识别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.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348915" y="391307"/>
            <a:ext cx="6858000" cy="53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5000"/>
              </a:lnSpc>
              <a:buClr>
                <a:srgbClr val="6F1B1B"/>
              </a:buClr>
              <a:defRPr/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深度网络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36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视频</a:t>
            </a:r>
            <a:r>
              <a:rPr lang="zh-CN" altLang="en-US" sz="3600" b="1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动作识别</a:t>
            </a:r>
            <a:endParaRPr lang="zh-CN" altLang="en-US" sz="3600" b="1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706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51924" y="273892"/>
            <a:ext cx="7886700" cy="99434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视频动作理解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29 </a:t>
            </a:r>
            <a:r>
              <a:rPr lang="en-US" altLang="zh-CN" dirty="0"/>
              <a:t>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24" y="1125539"/>
            <a:ext cx="4663993" cy="37684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094" y="1268238"/>
            <a:ext cx="3873387" cy="344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Keras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实现</a:t>
            </a:r>
            <a:endParaRPr lang="zh-CN" altLang="en-US" dirty="0"/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519253" y="1171923"/>
            <a:ext cx="6210300" cy="16004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tabLst>
                <a:tab pos="266700" algn="l"/>
              </a:tabLst>
              <a:defRPr sz="32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6700" algn="l"/>
              </a:tabLst>
              <a:defRPr sz="28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6700" algn="l"/>
              </a:tabLst>
              <a:defRPr sz="24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数据准备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网络结构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参数选择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  <p:sp>
        <p:nvSpPr>
          <p:cNvPr id="5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30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691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>
            <a:spLocks noGrp="1"/>
          </p:cNvSpPr>
          <p:nvPr>
            <p:ph type="title"/>
          </p:nvPr>
        </p:nvSpPr>
        <p:spPr>
          <a:xfrm>
            <a:off x="356347" y="526310"/>
            <a:ext cx="6858000" cy="43858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实验结果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展示 </a:t>
            </a:r>
            <a:r>
              <a:rPr lang="en-US" altLang="zh-CN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特征图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143000" y="0"/>
            <a:ext cx="6429375" cy="53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28625" indent="-428625">
              <a:buFont typeface="Wingdings" pitchFamily="2" charset="2"/>
              <a:buChar char="Ø"/>
              <a:defRPr/>
            </a:pPr>
            <a:endParaRPr lang="zh-CN" altLang="en-US" sz="27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黑体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41956" y="1430655"/>
            <a:ext cx="237372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eaLnBrk="0" hangingPunct="0">
              <a:buFont typeface="Wingdings" panose="05000000000000000000" pitchFamily="2" charset="2"/>
              <a:buChar char="Ø"/>
              <a:defRPr/>
            </a:pPr>
            <a:r>
              <a:rPr lang="en-US" altLang="zh-CN" sz="135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Three Modules (SGMs)</a:t>
            </a:r>
            <a:r>
              <a:rPr lang="zh-CN" altLang="en-US" sz="1275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1275" b="1" dirty="0">
              <a:solidFill>
                <a:srgbClr val="0033CC"/>
              </a:solidFill>
              <a:ea typeface="华文细黑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15" y="1136275"/>
            <a:ext cx="7379656" cy="3771823"/>
          </a:xfrm>
          <a:prstGeom prst="rect">
            <a:avLst/>
          </a:prstGeom>
        </p:spPr>
      </p:pic>
      <p:sp>
        <p:nvSpPr>
          <p:cNvPr id="7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/>
              <a:t>31/31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13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143000" y="0"/>
            <a:ext cx="6429375" cy="53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28625" indent="-428625">
              <a:buFont typeface="Wingdings" pitchFamily="2" charset="2"/>
              <a:buChar char="Ø"/>
              <a:defRPr/>
            </a:pPr>
            <a:endParaRPr lang="zh-CN" altLang="en-US" sz="27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黑体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11" y="1190065"/>
            <a:ext cx="8317732" cy="3570193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56347" y="526310"/>
            <a:ext cx="6858000" cy="43858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实验结果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展示 </a:t>
            </a:r>
            <a:r>
              <a:rPr lang="en-US" altLang="zh-CN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混淆矩阵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/>
              <a:t>31/31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5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143000" y="0"/>
            <a:ext cx="6429375" cy="53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28625" indent="-428625">
              <a:buFont typeface="Wingdings" pitchFamily="2" charset="2"/>
              <a:buChar char="Ø"/>
              <a:defRPr/>
            </a:pPr>
            <a:endParaRPr lang="zh-CN" altLang="en-US" sz="27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黑体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4" y="1128302"/>
            <a:ext cx="4083426" cy="377915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116755" y="1095936"/>
            <a:ext cx="3240592" cy="3811520"/>
            <a:chOff x="5298341" y="1764789"/>
            <a:chExt cx="3502357" cy="424780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/>
            <a:srcRect r="50398"/>
            <a:stretch/>
          </p:blipFill>
          <p:spPr>
            <a:xfrm>
              <a:off x="5298341" y="1764789"/>
              <a:ext cx="3496096" cy="204731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/>
            <a:srcRect l="50309"/>
            <a:stretch/>
          </p:blipFill>
          <p:spPr>
            <a:xfrm>
              <a:off x="5298341" y="3965284"/>
              <a:ext cx="3502357" cy="2047313"/>
            </a:xfrm>
            <a:prstGeom prst="rect">
              <a:avLst/>
            </a:prstGeom>
          </p:spPr>
        </p:pic>
      </p:grp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56347" y="526310"/>
            <a:ext cx="6858000" cy="43858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实验结果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展示 </a:t>
            </a:r>
            <a:r>
              <a:rPr lang="en-US" altLang="zh-CN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准确率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/>
              <a:t>31/31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991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066" y="3156316"/>
            <a:ext cx="2968670" cy="1937415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143000" y="0"/>
            <a:ext cx="6429375" cy="53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28625" indent="-428625">
              <a:buFont typeface="Wingdings" pitchFamily="2" charset="2"/>
              <a:buChar char="Ø"/>
              <a:defRPr/>
            </a:pPr>
            <a:endParaRPr lang="zh-CN" altLang="en-US" sz="27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黑体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75" y="1122830"/>
            <a:ext cx="4010810" cy="37663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65" y="1122829"/>
            <a:ext cx="2968671" cy="1989284"/>
          </a:xfrm>
          <a:prstGeom prst="rect">
            <a:avLst/>
          </a:prstGeom>
        </p:spPr>
      </p:pic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356347" y="526310"/>
            <a:ext cx="6858000" cy="43858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实验结果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展示 </a:t>
            </a:r>
            <a:r>
              <a:rPr lang="en-US" altLang="zh-CN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可视化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/>
              <a:t>31/31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203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143000" y="0"/>
            <a:ext cx="6429375" cy="53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28625" indent="-428625">
              <a:buFont typeface="Wingdings" pitchFamily="2" charset="2"/>
              <a:buChar char="Ø"/>
              <a:defRPr/>
            </a:pPr>
            <a:endParaRPr lang="zh-CN" altLang="en-US" sz="27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黑体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53" y="1119455"/>
            <a:ext cx="7130113" cy="3709145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56347" y="526310"/>
            <a:ext cx="6858000" cy="43858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实验结果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展示 </a:t>
            </a:r>
            <a:r>
              <a:rPr lang="en-US" altLang="zh-CN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实例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/>
              <a:t>31/31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499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143000" y="0"/>
            <a:ext cx="6429375" cy="53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28625" indent="-428625">
              <a:buFont typeface="Wingdings" pitchFamily="2" charset="2"/>
              <a:buChar char="Ø"/>
              <a:defRPr/>
            </a:pPr>
            <a:endParaRPr lang="zh-CN" altLang="en-US" sz="27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黑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13" y="1136106"/>
            <a:ext cx="3547150" cy="3883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783" y="1161955"/>
            <a:ext cx="3947900" cy="1179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783" y="2489189"/>
            <a:ext cx="3947900" cy="11801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162" y="3866365"/>
            <a:ext cx="3193142" cy="1022375"/>
          </a:xfrm>
          <a:prstGeom prst="rect">
            <a:avLst/>
          </a:prstGeom>
        </p:spPr>
      </p:pic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56347" y="526310"/>
            <a:ext cx="6858000" cy="43858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实验结果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展示 </a:t>
            </a:r>
            <a:r>
              <a:rPr lang="en-US" altLang="zh-CN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ODAR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比赛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/>
              <a:t>31/31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53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/>
              <a:t>31/31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38" y="1120081"/>
            <a:ext cx="2949190" cy="377392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57" y="1120081"/>
            <a:ext cx="4171016" cy="202776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492422" y="3516503"/>
            <a:ext cx="277272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35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35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Data Augmentation.</a:t>
            </a:r>
          </a:p>
        </p:txBody>
      </p:sp>
      <p:sp>
        <p:nvSpPr>
          <p:cNvPr id="22" name="矩形 21"/>
          <p:cNvSpPr/>
          <p:nvPr/>
        </p:nvSpPr>
        <p:spPr>
          <a:xfrm>
            <a:off x="4240809" y="3192467"/>
            <a:ext cx="101341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 eaLnBrk="0" hangingPunct="0">
              <a:buFont typeface="Wingdings" panose="05000000000000000000" pitchFamily="2" charset="2"/>
              <a:buChar char="Ø"/>
              <a:defRPr/>
            </a:pPr>
            <a:r>
              <a:rPr lang="en-US" altLang="zh-CN" sz="135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Tricks: </a:t>
            </a:r>
            <a:endParaRPr lang="zh-CN" altLang="en-US" sz="1350" b="1" dirty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492422" y="3808076"/>
            <a:ext cx="277272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35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35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Pre-Train on Sports-1M.</a:t>
            </a:r>
          </a:p>
        </p:txBody>
      </p:sp>
      <p:sp>
        <p:nvSpPr>
          <p:cNvPr id="24" name="矩形 23"/>
          <p:cNvSpPr/>
          <p:nvPr/>
        </p:nvSpPr>
        <p:spPr>
          <a:xfrm>
            <a:off x="4492422" y="4100274"/>
            <a:ext cx="277272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35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35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Video Level (vote).</a:t>
            </a:r>
          </a:p>
        </p:txBody>
      </p:sp>
      <p:sp>
        <p:nvSpPr>
          <p:cNvPr id="25" name="矩形 24"/>
          <p:cNvSpPr/>
          <p:nvPr/>
        </p:nvSpPr>
        <p:spPr>
          <a:xfrm>
            <a:off x="4485944" y="4391847"/>
            <a:ext cx="277272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135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35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Fusion with Frames.</a:t>
            </a:r>
          </a:p>
        </p:txBody>
      </p:sp>
      <p:sp>
        <p:nvSpPr>
          <p:cNvPr id="28" name="矩形 27"/>
          <p:cNvSpPr/>
          <p:nvPr/>
        </p:nvSpPr>
        <p:spPr>
          <a:xfrm>
            <a:off x="4492422" y="4636875"/>
            <a:ext cx="277272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135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35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Manually.</a:t>
            </a: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356347" y="526310"/>
            <a:ext cx="6858000" cy="43858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实验结果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展示 </a:t>
            </a:r>
            <a:r>
              <a:rPr lang="en-US" altLang="zh-CN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技巧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531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281" y="1126382"/>
            <a:ext cx="8303558" cy="372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1125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[1] Andrej Karpathy, George Toderici, Sanketh Shetty, Thomas Leung, Rahul Sukthankar, and Li Fei-Fei</a:t>
            </a:r>
            <a:r>
              <a:rPr lang="en-US" altLang="zh-CN" sz="1125" dirty="0" smtClean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“</a:t>
            </a:r>
            <a:r>
              <a:rPr lang="en-US" altLang="zh-CN" sz="1125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Large-scale video classification with convolutional neural networks,”</a:t>
            </a:r>
            <a:r>
              <a:rPr lang="en-US" altLang="zh-CN" sz="1125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 Proceedings of the </a:t>
            </a:r>
            <a:r>
              <a:rPr lang="en-US" altLang="zh-CN" sz="1125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conference </a:t>
            </a:r>
            <a:r>
              <a:rPr lang="en-US" altLang="zh-CN" sz="1125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on Computer Vision and Pattern Recognition</a:t>
            </a:r>
            <a:r>
              <a:rPr lang="en-US" altLang="zh-CN" sz="1125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2014, pp. 1725–1732.</a:t>
            </a:r>
          </a:p>
          <a:p>
            <a:pPr marL="0" lvl="1">
              <a:lnSpc>
                <a:spcPct val="150000"/>
              </a:lnSpc>
            </a:pPr>
            <a:r>
              <a:rPr lang="en-US" altLang="zh-CN" sz="1125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[2] Du Tran, Lubomir Bourdev, Rob Fergus, Lorenzo Torresani, and Manohar Paluri, </a:t>
            </a:r>
            <a:r>
              <a:rPr lang="en-US" altLang="zh-CN" sz="1125" dirty="0" smtClean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“ spatiotemporal </a:t>
            </a:r>
            <a:r>
              <a:rPr lang="en-US" altLang="zh-CN" sz="1125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features with 3d convolutional networks,”</a:t>
            </a:r>
            <a:r>
              <a:rPr lang="en-US" altLang="zh-CN" sz="1125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in 2015 IEEE International Conference </a:t>
            </a:r>
            <a:r>
              <a:rPr lang="en-US" altLang="zh-CN" sz="1125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Computer </a:t>
            </a:r>
            <a:r>
              <a:rPr lang="en-US" altLang="zh-CN" sz="1125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Vision . IEEE, 2015</a:t>
            </a:r>
            <a:r>
              <a:rPr lang="en-US" altLang="zh-CN" sz="1125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pp. 4489–4497.</a:t>
            </a:r>
          </a:p>
          <a:p>
            <a:pPr marL="0" lvl="1">
              <a:lnSpc>
                <a:spcPct val="150000"/>
              </a:lnSpc>
            </a:pPr>
            <a:r>
              <a:rPr lang="en-US" altLang="zh-CN" sz="1125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[3] Karen Simonyan and Andrew Zisserman, “Two-stream convolutional networks for action </a:t>
            </a:r>
            <a:r>
              <a:rPr lang="en-US" altLang="zh-CN" sz="1125" dirty="0" smtClean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1125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videos,” </a:t>
            </a:r>
            <a:r>
              <a:rPr lang="en-US" altLang="zh-CN" sz="1125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 Advances in Neural Information Processing Systems, 2014</a:t>
            </a:r>
            <a:r>
              <a:rPr lang="en-US" altLang="zh-CN" sz="1125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pp. 568–576.</a:t>
            </a:r>
          </a:p>
          <a:p>
            <a:pPr marL="0" lvl="1">
              <a:lnSpc>
                <a:spcPct val="150000"/>
              </a:lnSpc>
            </a:pPr>
            <a:r>
              <a:rPr lang="en-US" altLang="zh-CN" sz="1125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[4] Christoph Feichtenhofer, Axel Pinz, and Andrew Zisserman,“Convolutional two-stream </a:t>
            </a:r>
            <a:r>
              <a:rPr lang="en-US" altLang="zh-CN" sz="1125" dirty="0" smtClean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network fusion  </a:t>
            </a:r>
            <a:r>
              <a:rPr lang="en-US" altLang="zh-CN" sz="1125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or video action recognition,” </a:t>
            </a:r>
            <a:r>
              <a:rPr lang="en-US" altLang="zh-CN" sz="1125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 Proceedings of the IEEE conference on Computer Vision </a:t>
            </a:r>
            <a:r>
              <a:rPr lang="en-US" altLang="zh-CN" sz="1125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Pattern </a:t>
            </a:r>
            <a:r>
              <a:rPr lang="en-US" altLang="zh-CN" sz="1125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Recognition, 2016.</a:t>
            </a:r>
            <a:endParaRPr lang="zh-CN" altLang="zh-CN" sz="1125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1125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[5] Shuiwang Ji, Wei Xu, Ming Yang, and Kai Yu, “3d convolutional neural networks for human </a:t>
            </a:r>
            <a:r>
              <a:rPr lang="en-US" altLang="zh-CN" sz="1125" dirty="0" smtClean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recognition</a:t>
            </a:r>
            <a:r>
              <a:rPr lang="en-US" altLang="zh-CN" sz="1125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,” in Proceedings of the 27th International Conference on Machine Learning,  </a:t>
            </a:r>
            <a:r>
              <a:rPr lang="en-US" altLang="zh-CN" sz="1125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2010, pp. </a:t>
            </a:r>
            <a:r>
              <a:rPr lang="en-US" altLang="zh-CN" sz="1125" dirty="0" smtClean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 95–502</a:t>
            </a:r>
            <a:r>
              <a:rPr lang="en-US" altLang="zh-CN" sz="1125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1125" dirty="0">
              <a:solidFill>
                <a:srgbClr val="000099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1125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[6] Hakan Bilen, Basura Fernando, Efstratios Gavves, Andrea Vedaldi, and Stephen Gould, “</a:t>
            </a:r>
            <a:r>
              <a:rPr lang="en-US" altLang="zh-CN" sz="1125" dirty="0" smtClean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Dynamic image </a:t>
            </a:r>
            <a:r>
              <a:rPr lang="en-US" altLang="zh-CN" sz="1125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networks for action recognition</a:t>
            </a:r>
            <a:r>
              <a:rPr lang="en-US" altLang="zh-CN" sz="1125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,” in IEEE International Conference on Computer Vision </a:t>
            </a:r>
            <a:r>
              <a:rPr lang="en-US" altLang="zh-CN" sz="1125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Pattern </a:t>
            </a:r>
            <a:r>
              <a:rPr lang="en-US" altLang="zh-CN" sz="1125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Recognition, 2016.</a:t>
            </a:r>
            <a:endParaRPr lang="zh-CN" altLang="zh-CN" sz="1125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1125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[7] Lin Sun, Kui Jia, Dit-Yan Yeung, and Bertram E Shi, “Human action recognition using </a:t>
            </a:r>
            <a:r>
              <a:rPr lang="en-US" altLang="zh-CN" sz="1125" dirty="0" smtClean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factorized spatio-temporal </a:t>
            </a:r>
            <a:r>
              <a:rPr lang="en-US" altLang="zh-CN" sz="1125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convolutional networks</a:t>
            </a:r>
            <a:r>
              <a:rPr lang="en-US" altLang="zh-CN" sz="1125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,” in Proceedings of the IEEE International Conference </a:t>
            </a:r>
            <a:r>
              <a:rPr lang="en-US" altLang="zh-CN" sz="1125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Computer </a:t>
            </a:r>
            <a:r>
              <a:rPr lang="en-US" altLang="zh-CN" sz="1125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Vision, 2015, pp. 4597–4605</a:t>
            </a:r>
            <a:r>
              <a:rPr lang="en-US" altLang="zh-CN" sz="1125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  <a:endParaRPr lang="en-US" altLang="zh-CN" sz="1125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56347" y="526310"/>
            <a:ext cx="6858000" cy="43858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参考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文献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72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5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882" y="508911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引       言</a:t>
            </a:r>
          </a:p>
        </p:txBody>
      </p:sp>
      <p:sp>
        <p:nvSpPr>
          <p:cNvPr id="30" name="矩形 1"/>
          <p:cNvSpPr>
            <a:spLocks noChangeArrowheads="1"/>
          </p:cNvSpPr>
          <p:nvPr/>
        </p:nvSpPr>
        <p:spPr bwMode="auto">
          <a:xfrm>
            <a:off x="559594" y="1053704"/>
            <a:ext cx="7327105" cy="191437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tabLst>
                <a:tab pos="266700" algn="l"/>
              </a:tabLst>
              <a:defRPr sz="32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6700" algn="l"/>
              </a:tabLst>
              <a:defRPr sz="28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6700" algn="l"/>
              </a:tabLst>
              <a:defRPr sz="24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传统算法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:  </a:t>
            </a:r>
            <a:r>
              <a:rPr lang="zh-CN" altLang="en-US" sz="2000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特征提取 </a:t>
            </a:r>
            <a:r>
              <a:rPr lang="en-US" altLang="zh-CN" sz="2000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+ </a:t>
            </a:r>
            <a:r>
              <a:rPr lang="zh-CN" altLang="en-US" sz="2000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特征编码 </a:t>
            </a:r>
            <a:r>
              <a:rPr lang="en-US" altLang="zh-CN" sz="2000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+ </a:t>
            </a:r>
            <a:r>
              <a:rPr lang="zh-CN" altLang="en-US" sz="2000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特征</a:t>
            </a:r>
            <a:r>
              <a:rPr lang="zh-CN" altLang="en-US" sz="2000" dirty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分类 </a:t>
            </a:r>
            <a:r>
              <a:rPr lang="zh-CN" altLang="en-US" sz="2000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=  </a:t>
            </a:r>
            <a:r>
              <a:rPr lang="zh-CN" altLang="en-US" sz="2000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模式识别</a:t>
            </a:r>
            <a:endParaRPr lang="en-US" altLang="zh-CN" sz="2000" dirty="0">
              <a:solidFill>
                <a:srgbClr val="0033CC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rgbClr val="0033CC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endParaRPr lang="en-US" altLang="zh-CN" sz="1800" dirty="0">
              <a:solidFill>
                <a:srgbClr val="0033CC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buSzPct val="70000"/>
              <a:buNone/>
              <a:defRPr/>
            </a:pPr>
            <a:endParaRPr lang="en-US" altLang="zh-CN" sz="1000" dirty="0">
              <a:solidFill>
                <a:srgbClr val="0033CC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65" y="1615714"/>
            <a:ext cx="2003394" cy="1057347"/>
          </a:xfrm>
          <a:prstGeom prst="rect">
            <a:avLst/>
          </a:prstGeom>
        </p:spPr>
      </p:pic>
      <p:pic>
        <p:nvPicPr>
          <p:cNvPr id="2050" name="Picture 2" descr="http://hi.csdn.net/attachment/201106/20/8394323_130854173565K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55"/>
          <a:stretch/>
        </p:blipFill>
        <p:spPr bwMode="auto">
          <a:xfrm>
            <a:off x="3063535" y="1553181"/>
            <a:ext cx="2160240" cy="118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ustering &lt;wbr&gt;by &lt;wbr&gt;fast &lt;wbr&gt;search &lt;wbr&gt;and &lt;wbr&gt;find &lt;wbr&gt;of &lt;wbr&gt;density &lt;wbr&gt;peaks &lt;wbr&gt;部分Matlab代码实现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3" t="24138" r="54223" b="11381"/>
          <a:stretch/>
        </p:blipFill>
        <p:spPr bwMode="auto">
          <a:xfrm>
            <a:off x="5354474" y="1547461"/>
            <a:ext cx="1188132" cy="11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箭头 3"/>
          <p:cNvSpPr/>
          <p:nvPr/>
        </p:nvSpPr>
        <p:spPr bwMode="auto">
          <a:xfrm>
            <a:off x="2739499" y="1967477"/>
            <a:ext cx="324036" cy="270030"/>
          </a:xfrm>
          <a:prstGeom prst="rightArrow">
            <a:avLst/>
          </a:prstGeom>
          <a:solidFill>
            <a:srgbClr val="7DAF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3150">
              <a:solidFill>
                <a:schemeClr val="accent2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5013384" y="1967477"/>
            <a:ext cx="324036" cy="270030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3150">
              <a:solidFill>
                <a:schemeClr val="accent2"/>
              </a:solidFill>
              <a:latin typeface="Arial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496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433320" y="731520"/>
            <a:ext cx="4276725" cy="368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0" b="1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33320" y="1873250"/>
            <a:ext cx="4276725" cy="139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</a:rPr>
              <a:t>Q</a:t>
            </a:r>
            <a:r>
              <a:rPr lang="en-US" altLang="zh-CN" sz="7200" b="1" dirty="0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en-US" altLang="zh-CN" sz="8000" b="1" dirty="0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在线问答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031490" y="2038350"/>
            <a:ext cx="332232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感谢各位聆听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108325" y="2615565"/>
            <a:ext cx="345186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464646"/>
                </a:solidFill>
                <a:latin typeface="Arial" panose="020B0604020202020204" pitchFamily="34" charset="0"/>
              </a:rPr>
              <a:t>Thanks for Listening</a:t>
            </a:r>
          </a:p>
        </p:txBody>
      </p:sp>
      <p:sp>
        <p:nvSpPr>
          <p:cNvPr id="10" name="文本框 9"/>
          <p:cNvSpPr txBox="1"/>
          <p:nvPr/>
        </p:nvSpPr>
        <p:spPr>
          <a:xfrm rot="840000">
            <a:off x="5411470" y="1952625"/>
            <a:ext cx="1895475" cy="139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solidFill>
                  <a:srgbClr val="005BAC"/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</a:p>
        </p:txBody>
      </p:sp>
      <p:pic>
        <p:nvPicPr>
          <p:cNvPr id="12" name="图片 11" descr="E:\owncloud\刘达\2017年\深蓝学院\logo\导出图\深蓝学院-标准色.png深蓝学院-标准色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0065" y="397880"/>
            <a:ext cx="2298379" cy="705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5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30" name="矩形 1"/>
          <p:cNvSpPr>
            <a:spLocks noChangeArrowheads="1"/>
          </p:cNvSpPr>
          <p:nvPr/>
        </p:nvSpPr>
        <p:spPr bwMode="auto">
          <a:xfrm>
            <a:off x="559594" y="1053704"/>
            <a:ext cx="7079455" cy="225446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tabLst>
                <a:tab pos="266700" algn="l"/>
              </a:tabLst>
              <a:defRPr sz="32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6700" algn="l"/>
              </a:tabLst>
              <a:defRPr sz="28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6700" algn="l"/>
              </a:tabLst>
              <a:defRPr sz="24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传统算法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:  </a:t>
            </a:r>
            <a:r>
              <a:rPr lang="zh-CN" altLang="en-US" sz="2000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特征提取 </a:t>
            </a:r>
            <a:r>
              <a:rPr lang="en-US" altLang="zh-CN" sz="2000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+ </a:t>
            </a:r>
            <a:r>
              <a:rPr lang="zh-CN" altLang="en-US" sz="2000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特征编码 </a:t>
            </a:r>
            <a:r>
              <a:rPr lang="en-US" altLang="zh-CN" sz="2000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+ </a:t>
            </a:r>
            <a:r>
              <a:rPr lang="zh-CN" altLang="en-US" sz="2000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特征</a:t>
            </a:r>
            <a:r>
              <a:rPr lang="zh-CN" altLang="en-US" sz="2000" dirty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分类 </a:t>
            </a:r>
            <a:r>
              <a:rPr lang="zh-CN" altLang="en-US" sz="2000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=  </a:t>
            </a:r>
            <a:r>
              <a:rPr lang="zh-CN" altLang="en-US" sz="2000" dirty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模式识别</a:t>
            </a:r>
            <a:endParaRPr lang="en-US" altLang="zh-CN" sz="2000" dirty="0">
              <a:solidFill>
                <a:srgbClr val="0033CC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endParaRPr lang="en-US" altLang="zh-CN" sz="2000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endParaRPr lang="en-US" altLang="zh-CN" sz="1600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buSzPct val="70000"/>
              <a:buNone/>
              <a:defRPr/>
            </a:pPr>
            <a:endParaRPr lang="en-US" altLang="zh-CN" sz="900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基本算法：</a:t>
            </a:r>
            <a:r>
              <a:rPr lang="zh-CN" altLang="en-US" sz="2000" dirty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单帧层面</a:t>
            </a:r>
            <a:endParaRPr lang="en-US" altLang="zh-CN" sz="2000" dirty="0">
              <a:solidFill>
                <a:srgbClr val="0033CC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65" y="1615714"/>
            <a:ext cx="2003394" cy="1057347"/>
          </a:xfrm>
          <a:prstGeom prst="rect">
            <a:avLst/>
          </a:prstGeom>
        </p:spPr>
      </p:pic>
      <p:pic>
        <p:nvPicPr>
          <p:cNvPr id="2050" name="Picture 2" descr="http://hi.csdn.net/attachment/201106/20/8394323_130854173565K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55"/>
          <a:stretch/>
        </p:blipFill>
        <p:spPr bwMode="auto">
          <a:xfrm>
            <a:off x="3063535" y="1553181"/>
            <a:ext cx="2160240" cy="118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ustering &lt;wbr&gt;by &lt;wbr&gt;fast &lt;wbr&gt;search &lt;wbr&gt;and &lt;wbr&gt;find &lt;wbr&gt;of &lt;wbr&gt;density &lt;wbr&gt;peaks &lt;wbr&gt;部分Matlab代码实现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3" t="24138" r="54223" b="11381"/>
          <a:stretch/>
        </p:blipFill>
        <p:spPr bwMode="auto">
          <a:xfrm>
            <a:off x="5354474" y="1547461"/>
            <a:ext cx="1188132" cy="11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箭头 3"/>
          <p:cNvSpPr/>
          <p:nvPr/>
        </p:nvSpPr>
        <p:spPr bwMode="auto">
          <a:xfrm>
            <a:off x="2739499" y="1967477"/>
            <a:ext cx="324036" cy="270030"/>
          </a:xfrm>
          <a:prstGeom prst="rightArrow">
            <a:avLst/>
          </a:prstGeom>
          <a:solidFill>
            <a:srgbClr val="7DAF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3150">
              <a:solidFill>
                <a:schemeClr val="accent2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5013384" y="1967477"/>
            <a:ext cx="324036" cy="270030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3150">
              <a:solidFill>
                <a:schemeClr val="accent2"/>
              </a:solidFill>
              <a:latin typeface="Arial" charset="0"/>
              <a:ea typeface="黑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842" y="3308199"/>
            <a:ext cx="4718000" cy="1630124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36882" y="508911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引       言</a:t>
            </a:r>
          </a:p>
        </p:txBody>
      </p:sp>
    </p:spTree>
    <p:extLst>
      <p:ext uri="{BB962C8B-B14F-4D97-AF65-F5344CB8AC3E}">
        <p14:creationId xmlns:p14="http://schemas.microsoft.com/office/powerpoint/2010/main" val="404365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5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30" name="矩形 1"/>
          <p:cNvSpPr>
            <a:spLocks noChangeArrowheads="1"/>
          </p:cNvSpPr>
          <p:nvPr/>
        </p:nvSpPr>
        <p:spPr bwMode="auto">
          <a:xfrm>
            <a:off x="559594" y="1053704"/>
            <a:ext cx="7079455" cy="225446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tabLst>
                <a:tab pos="266700" algn="l"/>
              </a:tabLst>
              <a:defRPr sz="32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6700" algn="l"/>
              </a:tabLst>
              <a:defRPr sz="28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6700" algn="l"/>
              </a:tabLst>
              <a:defRPr sz="24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传统算法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:  </a:t>
            </a:r>
            <a:r>
              <a:rPr lang="zh-CN" altLang="en-US" sz="2000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特征提取 </a:t>
            </a:r>
            <a:r>
              <a:rPr lang="en-US" altLang="zh-CN" sz="2000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+ </a:t>
            </a:r>
            <a:r>
              <a:rPr lang="zh-CN" altLang="en-US" sz="2000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特征编码 </a:t>
            </a:r>
            <a:r>
              <a:rPr lang="en-US" altLang="zh-CN" sz="2000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+ </a:t>
            </a:r>
            <a:r>
              <a:rPr lang="zh-CN" altLang="en-US" sz="2000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特征</a:t>
            </a:r>
            <a:r>
              <a:rPr lang="zh-CN" altLang="en-US" sz="2000" dirty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分类 </a:t>
            </a:r>
            <a:r>
              <a:rPr lang="zh-CN" altLang="en-US" sz="2000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=  </a:t>
            </a:r>
            <a:r>
              <a:rPr lang="zh-CN" altLang="en-US" sz="2000" dirty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模式识别</a:t>
            </a:r>
            <a:endParaRPr lang="en-US" altLang="zh-CN" sz="2000" dirty="0">
              <a:solidFill>
                <a:srgbClr val="0033CC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endParaRPr lang="en-US" altLang="zh-CN" sz="2000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endParaRPr lang="en-US" altLang="zh-CN" sz="1600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buSzPct val="70000"/>
              <a:buNone/>
              <a:defRPr/>
            </a:pPr>
            <a:endParaRPr lang="en-US" altLang="zh-CN" sz="900" dirty="0">
              <a:solidFill>
                <a:srgbClr val="0033CC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基本算法：</a:t>
            </a:r>
            <a:r>
              <a:rPr lang="zh-CN" altLang="en-US" sz="2000" dirty="0">
                <a:solidFill>
                  <a:srgbClr val="0033CC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单帧层面</a:t>
            </a:r>
            <a:endParaRPr lang="en-US" altLang="zh-CN" sz="2000" dirty="0">
              <a:solidFill>
                <a:srgbClr val="0033CC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65" y="1615714"/>
            <a:ext cx="2003394" cy="1057347"/>
          </a:xfrm>
          <a:prstGeom prst="rect">
            <a:avLst/>
          </a:prstGeom>
        </p:spPr>
      </p:pic>
      <p:pic>
        <p:nvPicPr>
          <p:cNvPr id="2050" name="Picture 2" descr="http://hi.csdn.net/attachment/201106/20/8394323_130854173565K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55"/>
          <a:stretch/>
        </p:blipFill>
        <p:spPr bwMode="auto">
          <a:xfrm>
            <a:off x="3063535" y="1553181"/>
            <a:ext cx="2160240" cy="118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ustering &lt;wbr&gt;by &lt;wbr&gt;fast &lt;wbr&gt;search &lt;wbr&gt;and &lt;wbr&gt;find &lt;wbr&gt;of &lt;wbr&gt;density &lt;wbr&gt;peaks &lt;wbr&gt;部分Matlab代码实现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3" t="24138" r="54223" b="11381"/>
          <a:stretch/>
        </p:blipFill>
        <p:spPr bwMode="auto">
          <a:xfrm>
            <a:off x="5354474" y="1547461"/>
            <a:ext cx="1188132" cy="11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箭头 3"/>
          <p:cNvSpPr/>
          <p:nvPr/>
        </p:nvSpPr>
        <p:spPr bwMode="auto">
          <a:xfrm>
            <a:off x="2739499" y="1967477"/>
            <a:ext cx="324036" cy="270030"/>
          </a:xfrm>
          <a:prstGeom prst="rightArrow">
            <a:avLst/>
          </a:prstGeom>
          <a:solidFill>
            <a:srgbClr val="7DAF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3150">
              <a:solidFill>
                <a:schemeClr val="accent2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5013384" y="1967477"/>
            <a:ext cx="324036" cy="270030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3150">
              <a:solidFill>
                <a:schemeClr val="accent2"/>
              </a:solidFill>
              <a:latin typeface="Arial" charset="0"/>
              <a:ea typeface="黑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842" y="3308199"/>
            <a:ext cx="4718000" cy="1630124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36882" y="508911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引       言</a:t>
            </a:r>
          </a:p>
        </p:txBody>
      </p:sp>
      <p:sp>
        <p:nvSpPr>
          <p:cNvPr id="11" name="矩形 10"/>
          <p:cNvSpPr/>
          <p:nvPr/>
        </p:nvSpPr>
        <p:spPr>
          <a:xfrm>
            <a:off x="6769351" y="2842909"/>
            <a:ext cx="1851789" cy="633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buSzPct val="70000"/>
              <a:defRPr/>
            </a:pPr>
            <a:r>
              <a:rPr lang="zh-CN" altLang="en-US" sz="26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有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何</a:t>
            </a:r>
            <a:r>
              <a:rPr lang="zh-CN" altLang="en-US" sz="2600" dirty="0" smtClean="0">
                <a:solidFill>
                  <a:schemeClr val="bg2">
                    <a:lumMod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缺陷？</a:t>
            </a: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99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858" y="522215"/>
            <a:ext cx="6858000" cy="4847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深度三维时空网络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52342" y="2487341"/>
            <a:ext cx="3338529" cy="2244733"/>
            <a:chOff x="652342" y="2487341"/>
            <a:chExt cx="3338529" cy="224473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r="55229"/>
            <a:stretch/>
          </p:blipFill>
          <p:spPr>
            <a:xfrm>
              <a:off x="1253052" y="3099606"/>
              <a:ext cx="1849515" cy="1632468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652342" y="2487341"/>
              <a:ext cx="3338529" cy="540060"/>
              <a:chOff x="1817948" y="1412775"/>
              <a:chExt cx="6310456" cy="1080304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817948" y="1412776"/>
                <a:ext cx="6310456" cy="1080303"/>
                <a:chOff x="1416772" y="2203805"/>
                <a:chExt cx="6310456" cy="1080303"/>
              </a:xfrm>
            </p:grpSpPr>
            <p:grpSp>
              <p:nvGrpSpPr>
                <p:cNvPr id="10" name="组合 9"/>
                <p:cNvGrpSpPr/>
                <p:nvPr/>
              </p:nvGrpSpPr>
              <p:grpSpPr>
                <a:xfrm>
                  <a:off x="1416772" y="2203805"/>
                  <a:ext cx="6310456" cy="1080303"/>
                  <a:chOff x="1416772" y="2203805"/>
                  <a:chExt cx="6310456" cy="1080303"/>
                </a:xfrm>
              </p:grpSpPr>
              <p:grpSp>
                <p:nvGrpSpPr>
                  <p:cNvPr id="14" name="组合 13"/>
                  <p:cNvGrpSpPr/>
                  <p:nvPr/>
                </p:nvGrpSpPr>
                <p:grpSpPr>
                  <a:xfrm>
                    <a:off x="1416772" y="2203805"/>
                    <a:ext cx="6310456" cy="1080303"/>
                    <a:chOff x="1416772" y="2203805"/>
                    <a:chExt cx="6310456" cy="1080303"/>
                  </a:xfrm>
                </p:grpSpPr>
                <p:pic>
                  <p:nvPicPr>
                    <p:cNvPr id="18" name="图片 17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416772" y="2203805"/>
                      <a:ext cx="6310456" cy="108030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图片 18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619672" y="2748917"/>
                      <a:ext cx="323850" cy="228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图片 19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583854" y="2780928"/>
                      <a:ext cx="323850" cy="2286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6" name="图片 15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932040" y="2748917"/>
                    <a:ext cx="504055" cy="228600"/>
                  </a:xfrm>
                  <a:prstGeom prst="rect">
                    <a:avLst/>
                  </a:prstGeom>
                </p:spPr>
              </p:pic>
              <p:pic>
                <p:nvPicPr>
                  <p:cNvPr id="17" name="图片 16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580112" y="2748917"/>
                    <a:ext cx="936104" cy="26061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16016" y="2649365"/>
                  <a:ext cx="232724" cy="253881"/>
                </a:xfrm>
                <a:prstGeom prst="rect">
                  <a:avLst/>
                </a:prstGeom>
              </p:spPr>
            </p:pic>
          </p:grpSp>
          <p:grpSp>
            <p:nvGrpSpPr>
              <p:cNvPr id="21" name="组合 20"/>
              <p:cNvGrpSpPr/>
              <p:nvPr/>
            </p:nvGrpSpPr>
            <p:grpSpPr>
              <a:xfrm>
                <a:off x="2316913" y="1412775"/>
                <a:ext cx="5811491" cy="1029481"/>
                <a:chOff x="1915737" y="2203804"/>
                <a:chExt cx="5811491" cy="1029481"/>
              </a:xfrm>
            </p:grpSpPr>
            <p:pic>
              <p:nvPicPr>
                <p:cNvPr id="22" name="图片 2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15737" y="2535065"/>
                  <a:ext cx="180975" cy="228600"/>
                </a:xfrm>
                <a:prstGeom prst="rect">
                  <a:avLst/>
                </a:prstGeom>
              </p:spPr>
            </p:pic>
            <p:pic>
              <p:nvPicPr>
                <p:cNvPr id="23" name="图片 2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84644" y="2203804"/>
                  <a:ext cx="595554" cy="1029481"/>
                </a:xfrm>
                <a:prstGeom prst="rect">
                  <a:avLst/>
                </a:prstGeom>
              </p:spPr>
            </p:pic>
            <p:pic>
              <p:nvPicPr>
                <p:cNvPr id="24" name="图片 23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33658" y="2452059"/>
                  <a:ext cx="180975" cy="228600"/>
                </a:xfrm>
                <a:prstGeom prst="rect">
                  <a:avLst/>
                </a:prstGeom>
              </p:spPr>
            </p:pic>
            <p:pic>
              <p:nvPicPr>
                <p:cNvPr id="25" name="图片 2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05332" y="2203804"/>
                  <a:ext cx="721896" cy="102948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" name="组合 2"/>
          <p:cNvGrpSpPr/>
          <p:nvPr/>
        </p:nvGrpSpPr>
        <p:grpSpPr>
          <a:xfrm>
            <a:off x="4722408" y="2487336"/>
            <a:ext cx="3338529" cy="2244733"/>
            <a:chOff x="4722408" y="2487336"/>
            <a:chExt cx="3338529" cy="2244733"/>
          </a:xfrm>
        </p:grpSpPr>
        <p:grpSp>
          <p:nvGrpSpPr>
            <p:cNvPr id="26" name="组合 25"/>
            <p:cNvGrpSpPr/>
            <p:nvPr/>
          </p:nvGrpSpPr>
          <p:grpSpPr>
            <a:xfrm>
              <a:off x="4722408" y="2487336"/>
              <a:ext cx="3338529" cy="540059"/>
              <a:chOff x="1416772" y="2203805"/>
              <a:chExt cx="6310456" cy="1080303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1416772" y="2203805"/>
                <a:ext cx="6310456" cy="1080303"/>
                <a:chOff x="1416772" y="2203805"/>
                <a:chExt cx="6310456" cy="1080303"/>
              </a:xfrm>
            </p:grpSpPr>
            <p:grpSp>
              <p:nvGrpSpPr>
                <p:cNvPr id="29" name="组合 28"/>
                <p:cNvGrpSpPr/>
                <p:nvPr/>
              </p:nvGrpSpPr>
              <p:grpSpPr>
                <a:xfrm>
                  <a:off x="1416772" y="2203805"/>
                  <a:ext cx="6310456" cy="1080303"/>
                  <a:chOff x="1416772" y="2203805"/>
                  <a:chExt cx="6310456" cy="1080303"/>
                </a:xfrm>
              </p:grpSpPr>
              <p:pic>
                <p:nvPicPr>
                  <p:cNvPr id="32" name="图片 31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16772" y="2203805"/>
                    <a:ext cx="6310456" cy="1080303"/>
                  </a:xfrm>
                  <a:prstGeom prst="rect">
                    <a:avLst/>
                  </a:prstGeom>
                </p:spPr>
              </p:pic>
              <p:pic>
                <p:nvPicPr>
                  <p:cNvPr id="33" name="图片 32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19672" y="2748917"/>
                    <a:ext cx="323850" cy="2286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图片 3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3854" y="2780928"/>
                    <a:ext cx="323850" cy="2286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0" name="图片 2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32040" y="2748917"/>
                  <a:ext cx="504055" cy="228600"/>
                </a:xfrm>
                <a:prstGeom prst="rect">
                  <a:avLst/>
                </a:prstGeom>
              </p:spPr>
            </p:pic>
            <p:pic>
              <p:nvPicPr>
                <p:cNvPr id="31" name="图片 3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80112" y="2748917"/>
                  <a:ext cx="936104" cy="260611"/>
                </a:xfrm>
                <a:prstGeom prst="rect">
                  <a:avLst/>
                </a:prstGeom>
              </p:spPr>
            </p:pic>
          </p:grp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6016" y="2649365"/>
                <a:ext cx="232724" cy="253881"/>
              </a:xfrm>
              <a:prstGeom prst="rect">
                <a:avLst/>
              </a:prstGeom>
            </p:spPr>
          </p:pic>
        </p:grpSp>
        <p:pic>
          <p:nvPicPr>
            <p:cNvPr id="40" name="图片 39"/>
            <p:cNvPicPr>
              <a:picLocks noChangeAspect="1"/>
            </p:cNvPicPr>
            <p:nvPr/>
          </p:nvPicPr>
          <p:blipFill rotWithShape="1">
            <a:blip r:embed="rId2"/>
            <a:srcRect l="44619"/>
            <a:stretch/>
          </p:blipFill>
          <p:spPr>
            <a:xfrm>
              <a:off x="5247747" y="3099601"/>
              <a:ext cx="2287851" cy="1632468"/>
            </a:xfrm>
            <a:prstGeom prst="rect">
              <a:avLst/>
            </a:prstGeom>
          </p:spPr>
        </p:pic>
      </p:grpSp>
      <p:sp>
        <p:nvSpPr>
          <p:cNvPr id="45" name="矩形 1"/>
          <p:cNvSpPr>
            <a:spLocks noChangeArrowheads="1"/>
          </p:cNvSpPr>
          <p:nvPr/>
        </p:nvSpPr>
        <p:spPr bwMode="auto">
          <a:xfrm>
            <a:off x="349625" y="1256524"/>
            <a:ext cx="8350622" cy="1077218"/>
          </a:xfrm>
          <a:prstGeom prst="rect">
            <a:avLst/>
          </a:prstGeom>
          <a:noFill/>
          <a:ln>
            <a:solidFill>
              <a:srgbClr val="0033CC"/>
            </a:solidFill>
            <a:prstDash val="dash"/>
          </a:ln>
          <a:extLst/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tabLst>
                <a:tab pos="266700" algn="l"/>
              </a:tabLst>
              <a:defRPr sz="32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6700" algn="l"/>
              </a:tabLst>
              <a:defRPr sz="28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6700" algn="l"/>
              </a:tabLst>
              <a:defRPr sz="24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sz="2000" b="1">
                <a:solidFill>
                  <a:schemeClr val="accent2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just"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二维卷积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vs.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三维卷积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:  </a:t>
            </a:r>
          </a:p>
          <a:p>
            <a:pPr marL="0" indent="0" algn="just">
              <a:lnSpc>
                <a:spcPct val="150000"/>
              </a:lnSpc>
              <a:buSzPct val="70000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	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二维卷积强调</a:t>
            </a:r>
            <a:r>
              <a:rPr lang="zh-CN" altLang="en-US" sz="2000" dirty="0">
                <a:solidFill>
                  <a:srgbClr val="0000FF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空域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卷积，三维卷积第三维为时域卷积，强调</a:t>
            </a:r>
            <a:r>
              <a:rPr lang="zh-CN" altLang="en-US" sz="2000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时空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itchFamily="18" charset="0"/>
              </a:rPr>
              <a:t>卷积。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itchFamily="18" charset="0"/>
            </a:endParaRPr>
          </a:p>
        </p:txBody>
      </p:sp>
      <p:sp>
        <p:nvSpPr>
          <p:cNvPr id="35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6948264" y="4894008"/>
            <a:ext cx="1026114" cy="249492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6 /31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172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EEACA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EEACA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10257</TotalTime>
  <Words>2279</Words>
  <Application>Microsoft Office PowerPoint</Application>
  <PresentationFormat>全屏显示(16:9)</PresentationFormat>
  <Paragraphs>378</Paragraphs>
  <Slides>61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4" baseType="lpstr">
      <vt:lpstr>Adobe 黑体 Std R</vt:lpstr>
      <vt:lpstr>黑体</vt:lpstr>
      <vt:lpstr>华文楷体</vt:lpstr>
      <vt:lpstr>华文细黑</vt:lpstr>
      <vt:lpstr>宋体</vt:lpstr>
      <vt:lpstr>微软雅黑</vt:lpstr>
      <vt:lpstr>Arial</vt:lpstr>
      <vt:lpstr>Calibri</vt:lpstr>
      <vt:lpstr>Calibri Light</vt:lpstr>
      <vt:lpstr>Segoe UI Black</vt:lpstr>
      <vt:lpstr>Times New Roman</vt:lpstr>
      <vt:lpstr>Wingdings</vt:lpstr>
      <vt:lpstr>Office 主题</vt:lpstr>
      <vt:lpstr>PowerPoint 演示文稿</vt:lpstr>
      <vt:lpstr>基于深度网络的视频动作识别</vt:lpstr>
      <vt:lpstr>基于深度网络的视频动作识别</vt:lpstr>
      <vt:lpstr>基于深度网络的视频动作识别</vt:lpstr>
      <vt:lpstr>PowerPoint 演示文稿</vt:lpstr>
      <vt:lpstr>引       言</vt:lpstr>
      <vt:lpstr>引       言</vt:lpstr>
      <vt:lpstr>引       言</vt:lpstr>
      <vt:lpstr>深度三维时空网络</vt:lpstr>
      <vt:lpstr>深度三维时空网络</vt:lpstr>
      <vt:lpstr>深度三维时空网络 – 分解</vt:lpstr>
      <vt:lpstr>深度三维时空网络 – 分解</vt:lpstr>
      <vt:lpstr>深度三维时空网络 – 分解</vt:lpstr>
      <vt:lpstr>深度三维时空网络</vt:lpstr>
      <vt:lpstr>深度三维时空网络</vt:lpstr>
      <vt:lpstr>深度三维时空网络</vt:lpstr>
      <vt:lpstr>深度三维时空网络</vt:lpstr>
      <vt:lpstr>深度三维时空网络</vt:lpstr>
      <vt:lpstr>深度三维时空网络</vt:lpstr>
      <vt:lpstr>深度三维时空网络</vt:lpstr>
      <vt:lpstr>深度三维时空网络</vt:lpstr>
      <vt:lpstr>深度三维时空网络</vt:lpstr>
      <vt:lpstr>深度双流时空网络 - TwoStream</vt:lpstr>
      <vt:lpstr>深度双流时空网络</vt:lpstr>
      <vt:lpstr>深度双流时空网络</vt:lpstr>
      <vt:lpstr>深度双流时空网络</vt:lpstr>
      <vt:lpstr>深度双流时空网络</vt:lpstr>
      <vt:lpstr>深度双流时空网络</vt:lpstr>
      <vt:lpstr>深度双流时空网络</vt:lpstr>
      <vt:lpstr>深度双流时空网络</vt:lpstr>
      <vt:lpstr>深度双流时空网络</vt:lpstr>
      <vt:lpstr>深度双流时空网络</vt:lpstr>
      <vt:lpstr>深度双流时空网络</vt:lpstr>
      <vt:lpstr>深度双流时空网络</vt:lpstr>
      <vt:lpstr>深度双流时空网络</vt:lpstr>
      <vt:lpstr>深度双流时空网络</vt:lpstr>
      <vt:lpstr>深度双流时空网络</vt:lpstr>
      <vt:lpstr>深度双流时空网络</vt:lpstr>
      <vt:lpstr>深度双流时空网络</vt:lpstr>
      <vt:lpstr>深度双流时空网络</vt:lpstr>
      <vt:lpstr>深度双流时空网络</vt:lpstr>
      <vt:lpstr>深度递归时序网络</vt:lpstr>
      <vt:lpstr>深度递归时序网络</vt:lpstr>
      <vt:lpstr>深度递归时序网络</vt:lpstr>
      <vt:lpstr>深度递归时序网络</vt:lpstr>
      <vt:lpstr>视频动作检测 - Detection</vt:lpstr>
      <vt:lpstr>视频动作检测</vt:lpstr>
      <vt:lpstr>视频动作检测</vt:lpstr>
      <vt:lpstr>视频动作理解</vt:lpstr>
      <vt:lpstr>视频动作理解</vt:lpstr>
      <vt:lpstr>Keras实现</vt:lpstr>
      <vt:lpstr>实验结果展示 – 特征图</vt:lpstr>
      <vt:lpstr>实验结果展示 – 混淆矩阵</vt:lpstr>
      <vt:lpstr>实验结果展示 – 准确率</vt:lpstr>
      <vt:lpstr>实验结果展示 – 可视化</vt:lpstr>
      <vt:lpstr>实验结果展示 – 实例</vt:lpstr>
      <vt:lpstr>实验结果展示 – ODAR比赛</vt:lpstr>
      <vt:lpstr>实验结果展示 – 技巧</vt:lpstr>
      <vt:lpstr>参考文献</vt:lpstr>
      <vt:lpstr>在线问答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saikr</dc:creator>
  <cp:lastModifiedBy>Tsingzao</cp:lastModifiedBy>
  <cp:revision>670</cp:revision>
  <dcterms:created xsi:type="dcterms:W3CDTF">2017-03-07T07:29:00Z</dcterms:created>
  <dcterms:modified xsi:type="dcterms:W3CDTF">2017-11-13T01:26:37Z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